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77" r:id="rId2"/>
    <p:sldMasterId id="2147484711" r:id="rId3"/>
    <p:sldMasterId id="2147484723" r:id="rId4"/>
  </p:sldMasterIdLst>
  <p:notesMasterIdLst>
    <p:notesMasterId r:id="rId66"/>
  </p:notesMasterIdLst>
  <p:sldIdLst>
    <p:sldId id="277" r:id="rId5"/>
    <p:sldId id="580" r:id="rId6"/>
    <p:sldId id="709" r:id="rId7"/>
    <p:sldId id="710" r:id="rId8"/>
    <p:sldId id="711" r:id="rId9"/>
    <p:sldId id="712" r:id="rId10"/>
    <p:sldId id="714" r:id="rId11"/>
    <p:sldId id="713" r:id="rId12"/>
    <p:sldId id="530" r:id="rId13"/>
    <p:sldId id="708" r:id="rId14"/>
    <p:sldId id="643" r:id="rId15"/>
    <p:sldId id="645" r:id="rId16"/>
    <p:sldId id="646" r:id="rId17"/>
    <p:sldId id="650" r:id="rId18"/>
    <p:sldId id="651" r:id="rId19"/>
    <p:sldId id="653" r:id="rId20"/>
    <p:sldId id="657" r:id="rId21"/>
    <p:sldId id="679" r:id="rId22"/>
    <p:sldId id="707" r:id="rId23"/>
    <p:sldId id="682" r:id="rId24"/>
    <p:sldId id="684" r:id="rId25"/>
    <p:sldId id="685" r:id="rId26"/>
    <p:sldId id="686" r:id="rId27"/>
    <p:sldId id="716" r:id="rId28"/>
    <p:sldId id="717" r:id="rId29"/>
    <p:sldId id="718" r:id="rId30"/>
    <p:sldId id="719" r:id="rId31"/>
    <p:sldId id="720" r:id="rId32"/>
    <p:sldId id="721" r:id="rId33"/>
    <p:sldId id="722" r:id="rId34"/>
    <p:sldId id="723" r:id="rId35"/>
    <p:sldId id="302" r:id="rId36"/>
    <p:sldId id="724" r:id="rId37"/>
    <p:sldId id="727" r:id="rId38"/>
    <p:sldId id="726" r:id="rId39"/>
    <p:sldId id="725" r:id="rId40"/>
    <p:sldId id="728" r:id="rId41"/>
    <p:sldId id="729" r:id="rId42"/>
    <p:sldId id="730" r:id="rId43"/>
    <p:sldId id="715" r:id="rId44"/>
    <p:sldId id="732" r:id="rId45"/>
    <p:sldId id="751" r:id="rId46"/>
    <p:sldId id="731" r:id="rId47"/>
    <p:sldId id="733" r:id="rId48"/>
    <p:sldId id="734" r:id="rId49"/>
    <p:sldId id="739" r:id="rId50"/>
    <p:sldId id="735" r:id="rId51"/>
    <p:sldId id="736" r:id="rId52"/>
    <p:sldId id="738" r:id="rId53"/>
    <p:sldId id="737" r:id="rId54"/>
    <p:sldId id="740" r:id="rId55"/>
    <p:sldId id="743" r:id="rId56"/>
    <p:sldId id="744" r:id="rId57"/>
    <p:sldId id="746" r:id="rId58"/>
    <p:sldId id="747" r:id="rId59"/>
    <p:sldId id="750" r:id="rId60"/>
    <p:sldId id="749" r:id="rId61"/>
    <p:sldId id="693" r:id="rId62"/>
    <p:sldId id="694" r:id="rId63"/>
    <p:sldId id="695" r:id="rId64"/>
    <p:sldId id="517" r:id="rId65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Constantia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Constantia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Constantia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Constantia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Constantia" pitchFamily="18" charset="0"/>
        <a:ea typeface="+mn-ea"/>
        <a:cs typeface="Arial" charset="0"/>
      </a:defRPr>
    </a:lvl5pPr>
    <a:lvl6pPr marL="2286000" algn="l" defTabSz="914400" rtl="0" eaLnBrk="1" latinLnBrk="0" hangingPunct="1">
      <a:defRPr sz="2600" kern="1200">
        <a:solidFill>
          <a:schemeClr val="tx1"/>
        </a:solidFill>
        <a:latin typeface="Constantia" pitchFamily="18" charset="0"/>
        <a:ea typeface="+mn-ea"/>
        <a:cs typeface="Arial" charset="0"/>
      </a:defRPr>
    </a:lvl6pPr>
    <a:lvl7pPr marL="2743200" algn="l" defTabSz="914400" rtl="0" eaLnBrk="1" latinLnBrk="0" hangingPunct="1">
      <a:defRPr sz="2600" kern="1200">
        <a:solidFill>
          <a:schemeClr val="tx1"/>
        </a:solidFill>
        <a:latin typeface="Constantia" pitchFamily="18" charset="0"/>
        <a:ea typeface="+mn-ea"/>
        <a:cs typeface="Arial" charset="0"/>
      </a:defRPr>
    </a:lvl7pPr>
    <a:lvl8pPr marL="3200400" algn="l" defTabSz="914400" rtl="0" eaLnBrk="1" latinLnBrk="0" hangingPunct="1">
      <a:defRPr sz="2600" kern="1200">
        <a:solidFill>
          <a:schemeClr val="tx1"/>
        </a:solidFill>
        <a:latin typeface="Constantia" pitchFamily="18" charset="0"/>
        <a:ea typeface="+mn-ea"/>
        <a:cs typeface="Arial" charset="0"/>
      </a:defRPr>
    </a:lvl8pPr>
    <a:lvl9pPr marL="3657600" algn="l" defTabSz="914400" rtl="0" eaLnBrk="1" latinLnBrk="0" hangingPunct="1">
      <a:defRPr sz="2600" kern="1200">
        <a:solidFill>
          <a:schemeClr val="tx1"/>
        </a:solidFill>
        <a:latin typeface="Constantia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DC11F"/>
    <a:srgbClr val="00CC00"/>
    <a:srgbClr val="200AC2"/>
    <a:srgbClr val="990000"/>
    <a:srgbClr val="F36253"/>
    <a:srgbClr val="57F380"/>
    <a:srgbClr val="008000"/>
    <a:srgbClr val="04DE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49" autoAdjust="0"/>
    <p:restoredTop sz="99137" autoAdjust="0"/>
  </p:normalViewPr>
  <p:slideViewPr>
    <p:cSldViewPr>
      <p:cViewPr varScale="1">
        <p:scale>
          <a:sx n="70" d="100"/>
          <a:sy n="70" d="100"/>
        </p:scale>
        <p:origin x="128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10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image" Target="../media/image27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image" Target="../media/image2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D898DC-3382-43DB-9101-FDDF8DF43F91}" type="doc">
      <dgm:prSet loTypeId="urn:microsoft.com/office/officeart/2005/8/layout/hList7" loCatId="list" qsTypeId="urn:microsoft.com/office/officeart/2005/8/quickstyle/simple2" qsCatId="simple" csTypeId="urn:microsoft.com/office/officeart/2005/8/colors/colorful1" csCatId="colorful" phldr="1"/>
      <dgm:spPr/>
    </dgm:pt>
    <dgm:pt modelId="{E19DBC15-0F51-44D3-BBC3-747CBD15BB21}">
      <dgm:prSet phldrT="[Text]"/>
      <dgm:spPr/>
      <dgm:t>
        <a:bodyPr/>
        <a:lstStyle/>
        <a:p>
          <a:r>
            <a:rPr lang="en-US" dirty="0" err="1"/>
            <a:t>Pequenas</a:t>
          </a:r>
          <a:r>
            <a:rPr lang="en-US" dirty="0"/>
            <a:t> </a:t>
          </a:r>
          <a:r>
            <a:rPr lang="en-US" dirty="0" err="1"/>
            <a:t>Partículas</a:t>
          </a:r>
          <a:endParaRPr lang="pt-BR" dirty="0"/>
        </a:p>
      </dgm:t>
    </dgm:pt>
    <dgm:pt modelId="{63D2D316-4CDE-47C5-86AB-11D9AAA832FC}" type="parTrans" cxnId="{4B411CF6-64D7-4E0F-94A9-F0997F08E32F}">
      <dgm:prSet/>
      <dgm:spPr/>
      <dgm:t>
        <a:bodyPr/>
        <a:lstStyle/>
        <a:p>
          <a:endParaRPr lang="pt-BR"/>
        </a:p>
      </dgm:t>
    </dgm:pt>
    <dgm:pt modelId="{B71853C4-E4FD-4AFF-A6E4-917BAA32C957}" type="sibTrans" cxnId="{4B411CF6-64D7-4E0F-94A9-F0997F08E32F}">
      <dgm:prSet/>
      <dgm:spPr/>
      <dgm:t>
        <a:bodyPr/>
        <a:lstStyle/>
        <a:p>
          <a:endParaRPr lang="pt-BR"/>
        </a:p>
      </dgm:t>
    </dgm:pt>
    <dgm:pt modelId="{A785518D-160B-44A3-9C45-8FD400C46A62}">
      <dgm:prSet phldrT="[Text]"/>
      <dgm:spPr/>
      <dgm:t>
        <a:bodyPr/>
        <a:lstStyle/>
        <a:p>
          <a:r>
            <a:rPr lang="en-US" dirty="0"/>
            <a:t>Grandes </a:t>
          </a:r>
          <a:r>
            <a:rPr lang="en-US" dirty="0" err="1"/>
            <a:t>Partículas</a:t>
          </a:r>
          <a:endParaRPr lang="pt-BR" dirty="0"/>
        </a:p>
      </dgm:t>
    </dgm:pt>
    <dgm:pt modelId="{1ADD2EEC-E0C3-4597-AB57-97C2F4FCEA86}" type="parTrans" cxnId="{ACEDFE3D-2FD9-428B-8389-BABAED718ED9}">
      <dgm:prSet/>
      <dgm:spPr/>
      <dgm:t>
        <a:bodyPr/>
        <a:lstStyle/>
        <a:p>
          <a:endParaRPr lang="pt-BR"/>
        </a:p>
      </dgm:t>
    </dgm:pt>
    <dgm:pt modelId="{787C3497-8CFA-4E77-991E-51E51459599F}" type="sibTrans" cxnId="{ACEDFE3D-2FD9-428B-8389-BABAED718ED9}">
      <dgm:prSet/>
      <dgm:spPr/>
      <dgm:t>
        <a:bodyPr/>
        <a:lstStyle/>
        <a:p>
          <a:endParaRPr lang="pt-BR"/>
        </a:p>
      </dgm:t>
    </dgm:pt>
    <dgm:pt modelId="{E782D37E-3ABB-496F-BB35-1C61EC1F3766}">
      <dgm:prSet phldrT="[Text]"/>
      <dgm:spPr/>
      <dgm:t>
        <a:bodyPr/>
        <a:lstStyle/>
        <a:p>
          <a:r>
            <a:rPr lang="en-US" dirty="0" err="1"/>
            <a:t>Fluídos</a:t>
          </a:r>
          <a:r>
            <a:rPr lang="en-US" dirty="0"/>
            <a:t> </a:t>
          </a:r>
          <a:r>
            <a:rPr lang="en-US" dirty="0" err="1"/>
            <a:t>ou</a:t>
          </a:r>
          <a:r>
            <a:rPr lang="en-US" dirty="0"/>
            <a:t> </a:t>
          </a:r>
          <a:r>
            <a:rPr lang="en-US" dirty="0" err="1"/>
            <a:t>Tecidos</a:t>
          </a:r>
          <a:r>
            <a:rPr lang="en-US" dirty="0"/>
            <a:t> Moles</a:t>
          </a:r>
          <a:endParaRPr lang="pt-BR" dirty="0"/>
        </a:p>
      </dgm:t>
    </dgm:pt>
    <dgm:pt modelId="{6C387A79-B613-4ECA-9CF6-E69FAB0D0AE5}" type="parTrans" cxnId="{A4C83418-9633-48B9-830C-E38F30B2EFDD}">
      <dgm:prSet/>
      <dgm:spPr/>
      <dgm:t>
        <a:bodyPr/>
        <a:lstStyle/>
        <a:p>
          <a:endParaRPr lang="pt-BR"/>
        </a:p>
      </dgm:t>
    </dgm:pt>
    <dgm:pt modelId="{9112335C-0529-4D1E-B31C-9FABE2A8AF9F}" type="sibTrans" cxnId="{A4C83418-9633-48B9-830C-E38F30B2EFDD}">
      <dgm:prSet/>
      <dgm:spPr/>
      <dgm:t>
        <a:bodyPr/>
        <a:lstStyle/>
        <a:p>
          <a:endParaRPr lang="pt-BR"/>
        </a:p>
      </dgm:t>
    </dgm:pt>
    <dgm:pt modelId="{E4369282-AA90-4040-9580-13B01F0179C0}" type="pres">
      <dgm:prSet presAssocID="{04D898DC-3382-43DB-9101-FDDF8DF43F91}" presName="Name0" presStyleCnt="0">
        <dgm:presLayoutVars>
          <dgm:dir/>
          <dgm:resizeHandles val="exact"/>
        </dgm:presLayoutVars>
      </dgm:prSet>
      <dgm:spPr/>
    </dgm:pt>
    <dgm:pt modelId="{E1E81C0A-C6C6-43B2-970C-BF0A62D2FEED}" type="pres">
      <dgm:prSet presAssocID="{04D898DC-3382-43DB-9101-FDDF8DF43F91}" presName="fgShape" presStyleLbl="fgShp" presStyleIdx="0" presStyleCnt="1"/>
      <dgm:spPr/>
    </dgm:pt>
    <dgm:pt modelId="{B56A26E1-EBCA-44CA-840E-9F9A7137B74E}" type="pres">
      <dgm:prSet presAssocID="{04D898DC-3382-43DB-9101-FDDF8DF43F91}" presName="linComp" presStyleCnt="0"/>
      <dgm:spPr/>
    </dgm:pt>
    <dgm:pt modelId="{82A15E00-CDC3-47DB-87FA-AC8AAFE79232}" type="pres">
      <dgm:prSet presAssocID="{E19DBC15-0F51-44D3-BBC3-747CBD15BB21}" presName="compNode" presStyleCnt="0"/>
      <dgm:spPr/>
    </dgm:pt>
    <dgm:pt modelId="{37D66A1D-3BB8-4A7C-91B4-B79D0D49D1F3}" type="pres">
      <dgm:prSet presAssocID="{E19DBC15-0F51-44D3-BBC3-747CBD15BB21}" presName="bkgdShape" presStyleLbl="node1" presStyleIdx="0" presStyleCnt="3"/>
      <dgm:spPr/>
    </dgm:pt>
    <dgm:pt modelId="{7F571FCB-8F9F-4D0D-B86A-2EB18ADBF53F}" type="pres">
      <dgm:prSet presAssocID="{E19DBC15-0F51-44D3-BBC3-747CBD15BB21}" presName="nodeTx" presStyleLbl="node1" presStyleIdx="0" presStyleCnt="3">
        <dgm:presLayoutVars>
          <dgm:bulletEnabled val="1"/>
        </dgm:presLayoutVars>
      </dgm:prSet>
      <dgm:spPr/>
    </dgm:pt>
    <dgm:pt modelId="{139F0D45-DDCC-4179-A422-68126C08B20F}" type="pres">
      <dgm:prSet presAssocID="{E19DBC15-0F51-44D3-BBC3-747CBD15BB21}" presName="invisiNode" presStyleLbl="node1" presStyleIdx="0" presStyleCnt="3"/>
      <dgm:spPr/>
    </dgm:pt>
    <dgm:pt modelId="{189A25AF-869E-4924-8B06-B32BE2071CD3}" type="pres">
      <dgm:prSet presAssocID="{E19DBC15-0F51-44D3-BBC3-747CBD15BB21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</dgm:pt>
    <dgm:pt modelId="{8E164904-6F0A-43B9-B713-D2968C7DF720}" type="pres">
      <dgm:prSet presAssocID="{B71853C4-E4FD-4AFF-A6E4-917BAA32C957}" presName="sibTrans" presStyleLbl="sibTrans2D1" presStyleIdx="0" presStyleCnt="0"/>
      <dgm:spPr/>
    </dgm:pt>
    <dgm:pt modelId="{DC0E3FD6-5535-4D8C-9172-DEB43E7FBA2B}" type="pres">
      <dgm:prSet presAssocID="{A785518D-160B-44A3-9C45-8FD400C46A62}" presName="compNode" presStyleCnt="0"/>
      <dgm:spPr/>
    </dgm:pt>
    <dgm:pt modelId="{264184D4-B90D-498E-94CE-BFC9A25C3F76}" type="pres">
      <dgm:prSet presAssocID="{A785518D-160B-44A3-9C45-8FD400C46A62}" presName="bkgdShape" presStyleLbl="node1" presStyleIdx="1" presStyleCnt="3"/>
      <dgm:spPr/>
    </dgm:pt>
    <dgm:pt modelId="{DEDF1639-02C8-4BCC-95B8-EE4B185766A8}" type="pres">
      <dgm:prSet presAssocID="{A785518D-160B-44A3-9C45-8FD400C46A62}" presName="nodeTx" presStyleLbl="node1" presStyleIdx="1" presStyleCnt="3">
        <dgm:presLayoutVars>
          <dgm:bulletEnabled val="1"/>
        </dgm:presLayoutVars>
      </dgm:prSet>
      <dgm:spPr/>
    </dgm:pt>
    <dgm:pt modelId="{70558F58-E583-435B-826D-171EEF8CAADB}" type="pres">
      <dgm:prSet presAssocID="{A785518D-160B-44A3-9C45-8FD400C46A62}" presName="invisiNode" presStyleLbl="node1" presStyleIdx="1" presStyleCnt="3"/>
      <dgm:spPr/>
    </dgm:pt>
    <dgm:pt modelId="{192BD1D5-D9EA-4898-AC75-6420ACC6A81E}" type="pres">
      <dgm:prSet presAssocID="{A785518D-160B-44A3-9C45-8FD400C46A62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A22D549A-D18B-47EF-BDD3-D9E7CBB16130}" type="pres">
      <dgm:prSet presAssocID="{787C3497-8CFA-4E77-991E-51E51459599F}" presName="sibTrans" presStyleLbl="sibTrans2D1" presStyleIdx="0" presStyleCnt="0"/>
      <dgm:spPr/>
    </dgm:pt>
    <dgm:pt modelId="{3067AB28-5B0A-4DEA-8F4C-42F45941D2CA}" type="pres">
      <dgm:prSet presAssocID="{E782D37E-3ABB-496F-BB35-1C61EC1F3766}" presName="compNode" presStyleCnt="0"/>
      <dgm:spPr/>
    </dgm:pt>
    <dgm:pt modelId="{366B5372-515C-4B62-9A26-9DA07A8BC55C}" type="pres">
      <dgm:prSet presAssocID="{E782D37E-3ABB-496F-BB35-1C61EC1F3766}" presName="bkgdShape" presStyleLbl="node1" presStyleIdx="2" presStyleCnt="3"/>
      <dgm:spPr/>
    </dgm:pt>
    <dgm:pt modelId="{04A10703-2072-49A1-8340-057B18082C6E}" type="pres">
      <dgm:prSet presAssocID="{E782D37E-3ABB-496F-BB35-1C61EC1F3766}" presName="nodeTx" presStyleLbl="node1" presStyleIdx="2" presStyleCnt="3">
        <dgm:presLayoutVars>
          <dgm:bulletEnabled val="1"/>
        </dgm:presLayoutVars>
      </dgm:prSet>
      <dgm:spPr/>
    </dgm:pt>
    <dgm:pt modelId="{B9240A55-51F5-4629-B1CA-F3B6E486EBD8}" type="pres">
      <dgm:prSet presAssocID="{E782D37E-3ABB-496F-BB35-1C61EC1F3766}" presName="invisiNode" presStyleLbl="node1" presStyleIdx="2" presStyleCnt="3"/>
      <dgm:spPr/>
    </dgm:pt>
    <dgm:pt modelId="{F09A3AEE-737B-4431-A666-EF70F4E1AC89}" type="pres">
      <dgm:prSet presAssocID="{E782D37E-3ABB-496F-BB35-1C61EC1F3766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</dgm:ptLst>
  <dgm:cxnLst>
    <dgm:cxn modelId="{E971F310-23EE-4B9D-8625-B74582B5D940}" type="presOf" srcId="{E19DBC15-0F51-44D3-BBC3-747CBD15BB21}" destId="{7F571FCB-8F9F-4D0D-B86A-2EB18ADBF53F}" srcOrd="1" destOrd="0" presId="urn:microsoft.com/office/officeart/2005/8/layout/hList7"/>
    <dgm:cxn modelId="{A4C83418-9633-48B9-830C-E38F30B2EFDD}" srcId="{04D898DC-3382-43DB-9101-FDDF8DF43F91}" destId="{E782D37E-3ABB-496F-BB35-1C61EC1F3766}" srcOrd="2" destOrd="0" parTransId="{6C387A79-B613-4ECA-9CF6-E69FAB0D0AE5}" sibTransId="{9112335C-0529-4D1E-B31C-9FABE2A8AF9F}"/>
    <dgm:cxn modelId="{088BE729-DC10-43BE-A1A4-58E046D8DE68}" type="presOf" srcId="{E19DBC15-0F51-44D3-BBC3-747CBD15BB21}" destId="{37D66A1D-3BB8-4A7C-91B4-B79D0D49D1F3}" srcOrd="0" destOrd="0" presId="urn:microsoft.com/office/officeart/2005/8/layout/hList7"/>
    <dgm:cxn modelId="{ACEDFE3D-2FD9-428B-8389-BABAED718ED9}" srcId="{04D898DC-3382-43DB-9101-FDDF8DF43F91}" destId="{A785518D-160B-44A3-9C45-8FD400C46A62}" srcOrd="1" destOrd="0" parTransId="{1ADD2EEC-E0C3-4597-AB57-97C2F4FCEA86}" sibTransId="{787C3497-8CFA-4E77-991E-51E51459599F}"/>
    <dgm:cxn modelId="{05011A79-640B-43A9-9C07-A4701C889BC1}" type="presOf" srcId="{E782D37E-3ABB-496F-BB35-1C61EC1F3766}" destId="{366B5372-515C-4B62-9A26-9DA07A8BC55C}" srcOrd="0" destOrd="0" presId="urn:microsoft.com/office/officeart/2005/8/layout/hList7"/>
    <dgm:cxn modelId="{E07DD080-B2CF-4669-A070-0BB6362ACE0B}" type="presOf" srcId="{04D898DC-3382-43DB-9101-FDDF8DF43F91}" destId="{E4369282-AA90-4040-9580-13B01F0179C0}" srcOrd="0" destOrd="0" presId="urn:microsoft.com/office/officeart/2005/8/layout/hList7"/>
    <dgm:cxn modelId="{92DAB490-4F91-4491-8089-268249B9BC15}" type="presOf" srcId="{A785518D-160B-44A3-9C45-8FD400C46A62}" destId="{DEDF1639-02C8-4BCC-95B8-EE4B185766A8}" srcOrd="1" destOrd="0" presId="urn:microsoft.com/office/officeart/2005/8/layout/hList7"/>
    <dgm:cxn modelId="{71A6C3D4-9030-4CAE-A31C-2A46FBA5210D}" type="presOf" srcId="{E782D37E-3ABB-496F-BB35-1C61EC1F3766}" destId="{04A10703-2072-49A1-8340-057B18082C6E}" srcOrd="1" destOrd="0" presId="urn:microsoft.com/office/officeart/2005/8/layout/hList7"/>
    <dgm:cxn modelId="{12FCE2E6-AD54-41A7-8063-8A07EA3C2CEE}" type="presOf" srcId="{787C3497-8CFA-4E77-991E-51E51459599F}" destId="{A22D549A-D18B-47EF-BDD3-D9E7CBB16130}" srcOrd="0" destOrd="0" presId="urn:microsoft.com/office/officeart/2005/8/layout/hList7"/>
    <dgm:cxn modelId="{1F17D2E9-EFE7-43ED-9BE4-DF6F35E0BFF1}" type="presOf" srcId="{B71853C4-E4FD-4AFF-A6E4-917BAA32C957}" destId="{8E164904-6F0A-43B9-B713-D2968C7DF720}" srcOrd="0" destOrd="0" presId="urn:microsoft.com/office/officeart/2005/8/layout/hList7"/>
    <dgm:cxn modelId="{537907EC-87A3-4A62-8FA9-DC2F944820AF}" type="presOf" srcId="{A785518D-160B-44A3-9C45-8FD400C46A62}" destId="{264184D4-B90D-498E-94CE-BFC9A25C3F76}" srcOrd="0" destOrd="0" presId="urn:microsoft.com/office/officeart/2005/8/layout/hList7"/>
    <dgm:cxn modelId="{4B411CF6-64D7-4E0F-94A9-F0997F08E32F}" srcId="{04D898DC-3382-43DB-9101-FDDF8DF43F91}" destId="{E19DBC15-0F51-44D3-BBC3-747CBD15BB21}" srcOrd="0" destOrd="0" parTransId="{63D2D316-4CDE-47C5-86AB-11D9AAA832FC}" sibTransId="{B71853C4-E4FD-4AFF-A6E4-917BAA32C957}"/>
    <dgm:cxn modelId="{CEBD7649-1C4D-49CD-ACC4-A7C202DE9DF4}" type="presParOf" srcId="{E4369282-AA90-4040-9580-13B01F0179C0}" destId="{E1E81C0A-C6C6-43B2-970C-BF0A62D2FEED}" srcOrd="0" destOrd="0" presId="urn:microsoft.com/office/officeart/2005/8/layout/hList7"/>
    <dgm:cxn modelId="{E857B7E5-6935-4AC8-94A1-35DB5255B539}" type="presParOf" srcId="{E4369282-AA90-4040-9580-13B01F0179C0}" destId="{B56A26E1-EBCA-44CA-840E-9F9A7137B74E}" srcOrd="1" destOrd="0" presId="urn:microsoft.com/office/officeart/2005/8/layout/hList7"/>
    <dgm:cxn modelId="{C879998F-75EE-48E3-B96C-73993C7EDE9A}" type="presParOf" srcId="{B56A26E1-EBCA-44CA-840E-9F9A7137B74E}" destId="{82A15E00-CDC3-47DB-87FA-AC8AAFE79232}" srcOrd="0" destOrd="0" presId="urn:microsoft.com/office/officeart/2005/8/layout/hList7"/>
    <dgm:cxn modelId="{DC120265-2E3A-4E82-9C61-6CDB064FA273}" type="presParOf" srcId="{82A15E00-CDC3-47DB-87FA-AC8AAFE79232}" destId="{37D66A1D-3BB8-4A7C-91B4-B79D0D49D1F3}" srcOrd="0" destOrd="0" presId="urn:microsoft.com/office/officeart/2005/8/layout/hList7"/>
    <dgm:cxn modelId="{D2B6A180-A9A5-4AA4-A6FB-E43AE2BB546E}" type="presParOf" srcId="{82A15E00-CDC3-47DB-87FA-AC8AAFE79232}" destId="{7F571FCB-8F9F-4D0D-B86A-2EB18ADBF53F}" srcOrd="1" destOrd="0" presId="urn:microsoft.com/office/officeart/2005/8/layout/hList7"/>
    <dgm:cxn modelId="{9F355739-EA01-4DDE-980C-E5F9D5B860BF}" type="presParOf" srcId="{82A15E00-CDC3-47DB-87FA-AC8AAFE79232}" destId="{139F0D45-DDCC-4179-A422-68126C08B20F}" srcOrd="2" destOrd="0" presId="urn:microsoft.com/office/officeart/2005/8/layout/hList7"/>
    <dgm:cxn modelId="{4EE047EA-2FE8-4943-B8A8-4ECDCB20035F}" type="presParOf" srcId="{82A15E00-CDC3-47DB-87FA-AC8AAFE79232}" destId="{189A25AF-869E-4924-8B06-B32BE2071CD3}" srcOrd="3" destOrd="0" presId="urn:microsoft.com/office/officeart/2005/8/layout/hList7"/>
    <dgm:cxn modelId="{CA7D4F8B-FDAF-4EA7-BE7F-DBBCA0A4F2DF}" type="presParOf" srcId="{B56A26E1-EBCA-44CA-840E-9F9A7137B74E}" destId="{8E164904-6F0A-43B9-B713-D2968C7DF720}" srcOrd="1" destOrd="0" presId="urn:microsoft.com/office/officeart/2005/8/layout/hList7"/>
    <dgm:cxn modelId="{E035383F-B8A8-4AFC-89F6-2F79DF33B600}" type="presParOf" srcId="{B56A26E1-EBCA-44CA-840E-9F9A7137B74E}" destId="{DC0E3FD6-5535-4D8C-9172-DEB43E7FBA2B}" srcOrd="2" destOrd="0" presId="urn:microsoft.com/office/officeart/2005/8/layout/hList7"/>
    <dgm:cxn modelId="{C27A12D4-1563-44EC-AFDE-2CCBF7DF22E2}" type="presParOf" srcId="{DC0E3FD6-5535-4D8C-9172-DEB43E7FBA2B}" destId="{264184D4-B90D-498E-94CE-BFC9A25C3F76}" srcOrd="0" destOrd="0" presId="urn:microsoft.com/office/officeart/2005/8/layout/hList7"/>
    <dgm:cxn modelId="{271F74C1-62B8-46ED-91E7-851E205794BA}" type="presParOf" srcId="{DC0E3FD6-5535-4D8C-9172-DEB43E7FBA2B}" destId="{DEDF1639-02C8-4BCC-95B8-EE4B185766A8}" srcOrd="1" destOrd="0" presId="urn:microsoft.com/office/officeart/2005/8/layout/hList7"/>
    <dgm:cxn modelId="{FDD9DECA-C4B8-4854-80F9-3F9F7775540B}" type="presParOf" srcId="{DC0E3FD6-5535-4D8C-9172-DEB43E7FBA2B}" destId="{70558F58-E583-435B-826D-171EEF8CAADB}" srcOrd="2" destOrd="0" presId="urn:microsoft.com/office/officeart/2005/8/layout/hList7"/>
    <dgm:cxn modelId="{3CE50009-1D84-442E-977E-ED2B6F80BB90}" type="presParOf" srcId="{DC0E3FD6-5535-4D8C-9172-DEB43E7FBA2B}" destId="{192BD1D5-D9EA-4898-AC75-6420ACC6A81E}" srcOrd="3" destOrd="0" presId="urn:microsoft.com/office/officeart/2005/8/layout/hList7"/>
    <dgm:cxn modelId="{CC056CFC-371C-44BA-B8B3-CA0523AF442F}" type="presParOf" srcId="{B56A26E1-EBCA-44CA-840E-9F9A7137B74E}" destId="{A22D549A-D18B-47EF-BDD3-D9E7CBB16130}" srcOrd="3" destOrd="0" presId="urn:microsoft.com/office/officeart/2005/8/layout/hList7"/>
    <dgm:cxn modelId="{E00E684C-A561-45CD-96D3-C4F672526882}" type="presParOf" srcId="{B56A26E1-EBCA-44CA-840E-9F9A7137B74E}" destId="{3067AB28-5B0A-4DEA-8F4C-42F45941D2CA}" srcOrd="4" destOrd="0" presId="urn:microsoft.com/office/officeart/2005/8/layout/hList7"/>
    <dgm:cxn modelId="{9D600271-669E-4685-B8E0-B01A1FEDD786}" type="presParOf" srcId="{3067AB28-5B0A-4DEA-8F4C-42F45941D2CA}" destId="{366B5372-515C-4B62-9A26-9DA07A8BC55C}" srcOrd="0" destOrd="0" presId="urn:microsoft.com/office/officeart/2005/8/layout/hList7"/>
    <dgm:cxn modelId="{E8DD9B3B-18C2-40D9-92C6-0D54C43053D6}" type="presParOf" srcId="{3067AB28-5B0A-4DEA-8F4C-42F45941D2CA}" destId="{04A10703-2072-49A1-8340-057B18082C6E}" srcOrd="1" destOrd="0" presId="urn:microsoft.com/office/officeart/2005/8/layout/hList7"/>
    <dgm:cxn modelId="{EB561380-B29C-482A-80DF-1B4AC4DD8D81}" type="presParOf" srcId="{3067AB28-5B0A-4DEA-8F4C-42F45941D2CA}" destId="{B9240A55-51F5-4629-B1CA-F3B6E486EBD8}" srcOrd="2" destOrd="0" presId="urn:microsoft.com/office/officeart/2005/8/layout/hList7"/>
    <dgm:cxn modelId="{4F29C087-F763-4C37-9487-68641B5909F6}" type="presParOf" srcId="{3067AB28-5B0A-4DEA-8F4C-42F45941D2CA}" destId="{F09A3AEE-737B-4431-A666-EF70F4E1AC8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D66A1D-3BB8-4A7C-91B4-B79D0D49D1F3}">
      <dsp:nvSpPr>
        <dsp:cNvPr id="0" name=""/>
        <dsp:cNvSpPr/>
      </dsp:nvSpPr>
      <dsp:spPr>
        <a:xfrm>
          <a:off x="1625" y="0"/>
          <a:ext cx="2529599" cy="518795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 err="1"/>
            <a:t>Pequenas</a:t>
          </a:r>
          <a:r>
            <a:rPr lang="en-US" sz="3500" kern="1200" dirty="0"/>
            <a:t> </a:t>
          </a:r>
          <a:r>
            <a:rPr lang="en-US" sz="3500" kern="1200" dirty="0" err="1"/>
            <a:t>Partículas</a:t>
          </a:r>
          <a:endParaRPr lang="pt-BR" sz="3500" kern="1200" dirty="0"/>
        </a:p>
      </dsp:txBody>
      <dsp:txXfrm>
        <a:off x="1625" y="2075180"/>
        <a:ext cx="2529599" cy="2075180"/>
      </dsp:txXfrm>
    </dsp:sp>
    <dsp:sp modelId="{189A25AF-869E-4924-8B06-B32BE2071CD3}">
      <dsp:nvSpPr>
        <dsp:cNvPr id="0" name=""/>
        <dsp:cNvSpPr/>
      </dsp:nvSpPr>
      <dsp:spPr>
        <a:xfrm>
          <a:off x="402631" y="311276"/>
          <a:ext cx="1727587" cy="172758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tint val="5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64184D4-B90D-498E-94CE-BFC9A25C3F76}">
      <dsp:nvSpPr>
        <dsp:cNvPr id="0" name=""/>
        <dsp:cNvSpPr/>
      </dsp:nvSpPr>
      <dsp:spPr>
        <a:xfrm>
          <a:off x="2607112" y="0"/>
          <a:ext cx="2529599" cy="518795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Grandes </a:t>
          </a:r>
          <a:r>
            <a:rPr lang="en-US" sz="3500" kern="1200" dirty="0" err="1"/>
            <a:t>Partículas</a:t>
          </a:r>
          <a:endParaRPr lang="pt-BR" sz="3500" kern="1200" dirty="0"/>
        </a:p>
      </dsp:txBody>
      <dsp:txXfrm>
        <a:off x="2607112" y="2075180"/>
        <a:ext cx="2529599" cy="2075180"/>
      </dsp:txXfrm>
    </dsp:sp>
    <dsp:sp modelId="{192BD1D5-D9EA-4898-AC75-6420ACC6A81E}">
      <dsp:nvSpPr>
        <dsp:cNvPr id="0" name=""/>
        <dsp:cNvSpPr/>
      </dsp:nvSpPr>
      <dsp:spPr>
        <a:xfrm>
          <a:off x="3008118" y="311276"/>
          <a:ext cx="1727587" cy="172758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3">
              <a:tint val="5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66B5372-515C-4B62-9A26-9DA07A8BC55C}">
      <dsp:nvSpPr>
        <dsp:cNvPr id="0" name=""/>
        <dsp:cNvSpPr/>
      </dsp:nvSpPr>
      <dsp:spPr>
        <a:xfrm>
          <a:off x="5212600" y="0"/>
          <a:ext cx="2529599" cy="518795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 err="1"/>
            <a:t>Fluídos</a:t>
          </a:r>
          <a:r>
            <a:rPr lang="en-US" sz="3500" kern="1200" dirty="0"/>
            <a:t> </a:t>
          </a:r>
          <a:r>
            <a:rPr lang="en-US" sz="3500" kern="1200" dirty="0" err="1"/>
            <a:t>ou</a:t>
          </a:r>
          <a:r>
            <a:rPr lang="en-US" sz="3500" kern="1200" dirty="0"/>
            <a:t> </a:t>
          </a:r>
          <a:r>
            <a:rPr lang="en-US" sz="3500" kern="1200" dirty="0" err="1"/>
            <a:t>Tecidos</a:t>
          </a:r>
          <a:r>
            <a:rPr lang="en-US" sz="3500" kern="1200" dirty="0"/>
            <a:t> Moles</a:t>
          </a:r>
          <a:endParaRPr lang="pt-BR" sz="3500" kern="1200" dirty="0"/>
        </a:p>
      </dsp:txBody>
      <dsp:txXfrm>
        <a:off x="5212600" y="2075180"/>
        <a:ext cx="2529599" cy="2075180"/>
      </dsp:txXfrm>
    </dsp:sp>
    <dsp:sp modelId="{F09A3AEE-737B-4431-A666-EF70F4E1AC89}">
      <dsp:nvSpPr>
        <dsp:cNvPr id="0" name=""/>
        <dsp:cNvSpPr/>
      </dsp:nvSpPr>
      <dsp:spPr>
        <a:xfrm>
          <a:off x="5613605" y="311277"/>
          <a:ext cx="1727587" cy="172758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4">
              <a:tint val="5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1E81C0A-C6C6-43B2-970C-BF0A62D2FEED}">
      <dsp:nvSpPr>
        <dsp:cNvPr id="0" name=""/>
        <dsp:cNvSpPr/>
      </dsp:nvSpPr>
      <dsp:spPr>
        <a:xfrm>
          <a:off x="309752" y="4150360"/>
          <a:ext cx="7124319" cy="778192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tint val="4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pt-BR"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pt-BR"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0E82548-1889-47D3-BC8E-8518858F4076}" type="datetimeFigureOut">
              <a:rPr lang="pt-BR"/>
              <a:pPr>
                <a:defRPr/>
              </a:pPr>
              <a:t>28/06/2024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pt-BR"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pt-BR"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7EE8A7C-228C-4810-8C08-00E88F34BBE2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18763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t>Esta apresentação demonstra os novos recursos do PowerPoint e é visualizada com melhor resolução no modo Apresentação de Slides. Esses slides foram projetados para fornecer a você idéias excelentes de criação de apresentações no PowerPoint 2010.</a:t>
            </a:r>
          </a:p>
          <a:p>
            <a:pPr eaLnBrk="1" hangingPunct="1">
              <a:spcBef>
                <a:spcPct val="0"/>
              </a:spcBef>
            </a:pPr>
            <a:endParaRPr/>
          </a:p>
          <a:p>
            <a:pPr eaLnBrk="1" hangingPunct="1">
              <a:spcBef>
                <a:spcPct val="0"/>
              </a:spcBef>
            </a:pPr>
            <a:r>
              <a:t>Para obter mais exemplos de modelos, clique na guia Arquivo e, na guia Novo, clique em Exemplos de Modelos.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733152-8BD7-42C7-B7AD-F612DE7F24FA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2972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9CB8D8-2EC1-46A6-B516-824DE53D6C4C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10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DAE70E-57D5-4BEA-93D6-C392C2066137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835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B2AD72-F825-4275-B191-8D511FF300DE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0415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A644CA-E503-4770-A531-48141DF4A9E3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057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1BD84B-9A6B-44F7-8C0C-F07D148EF324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998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1BD84B-9A6B-44F7-8C0C-F07D148EF324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260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EC2888-A378-4B8C-93C6-0717D8C8D7CB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9804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D0B596-1889-4870-AF29-668B4FD77096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3152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88EF86-1A0B-4B81-B263-EF6B61EA4990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325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1E4246-DF6B-44D6-87B5-B2B6459F8B67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773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1E4246-DF6B-44D6-87B5-B2B6459F8B67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536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D974-49E7-48B1-8C38-105237BD60EF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947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28BBB8-07A8-4D8B-8EF2-967E0C02A8A3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509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22E132-FE2D-40A5-B98E-25A213F1A4A4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566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6CAA9-83F4-456E-83B5-124E60D3ED8F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229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864B1-9542-4A22-8DB8-830C07699AF1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854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967F0C-594F-49ED-8C99-4E181C8F315A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335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20638"/>
            <a:ext cx="34988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20638"/>
            <a:ext cx="5624512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2817813"/>
            <a:ext cx="7669212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2819400"/>
            <a:ext cx="14605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5089525"/>
            <a:ext cx="9097962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3"/>
          <p:cNvSpPr/>
          <p:nvPr userDrawn="1"/>
        </p:nvSpPr>
        <p:spPr>
          <a:xfrm>
            <a:off x="8755063" y="2470150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800">
              <a:solidFill>
                <a:srgbClr val="F47F28"/>
              </a:solidFill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3581400" y="1295400"/>
            <a:ext cx="5105400" cy="1416269"/>
          </a:xfrm>
        </p:spPr>
        <p:txBody>
          <a:bodyPr anchor="b">
            <a:normAutofit/>
          </a:bodyPr>
          <a:lstStyle>
            <a:lvl1pPr algn="r" eaLnBrk="1" latinLnBrk="0" hangingPunct="1">
              <a:buNone/>
              <a:defRPr kumimoji="0" lang="pt-BR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4114800"/>
            <a:ext cx="7315200" cy="914400"/>
          </a:xfrm>
        </p:spPr>
        <p:txBody>
          <a:bodyPr anchor="b">
            <a:normAutofit/>
          </a:bodyPr>
          <a:lstStyle>
            <a:lvl1pPr marL="0" indent="0" eaLnBrk="1" latinLnBrk="0" hangingPunct="1">
              <a:defRPr kumimoji="0" lang="pt-BR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9FAA25D-12D5-47BC-90EB-2D641E69CF62}" type="datetimeFigureOut">
              <a:rPr lang="pt-BR"/>
              <a:pPr>
                <a:defRPr/>
              </a:pPr>
              <a:t>28/06/2024</a:t>
            </a:fld>
            <a:endParaRPr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132157F-C715-4188-AF1D-E7580B639F08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1127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ídia com Legend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 userDrawn="1"/>
        </p:nvSpPr>
        <p:spPr>
          <a:xfrm>
            <a:off x="595313" y="4800600"/>
            <a:ext cx="4873625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800" b="1">
              <a:latin typeface="Georgia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6552" y="4800600"/>
            <a:ext cx="4809244" cy="566738"/>
          </a:xfrm>
        </p:spPr>
        <p:txBody>
          <a:bodyPr anchor="b">
            <a:normAutofit/>
          </a:bodyPr>
          <a:lstStyle>
            <a:lvl1pPr algn="ctr" eaLnBrk="1" latinLnBrk="0" hangingPunct="1">
              <a:defRPr kumimoji="0" lang="pt-BR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3"/>
          </p:nvPr>
        </p:nvSpPr>
        <p:spPr>
          <a:xfrm>
            <a:off x="587022" y="838200"/>
            <a:ext cx="4873752" cy="3812822"/>
          </a:xfrm>
        </p:spPr>
        <p:txBody>
          <a:bodyPr rtlCol="0">
            <a:normAutofit/>
          </a:bodyPr>
          <a:lstStyle>
            <a:lvl1pPr eaLnBrk="1" latinLnBrk="0" hangingPunct="1">
              <a:buNone/>
              <a:defRPr kumimoji="0" lang="pt-BR"/>
            </a:lvl1pPr>
          </a:lstStyle>
          <a:p>
            <a:pPr lvl="0"/>
            <a:r>
              <a:rPr lang="pt-BR" noProof="0"/>
              <a:t>Clique no ícone para adicionar mídia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776863" y="838200"/>
            <a:ext cx="2819400" cy="4636911"/>
          </a:xfrm>
        </p:spPr>
        <p:txBody>
          <a:bodyPr>
            <a:normAutofit/>
          </a:bodyPr>
          <a:lstStyle>
            <a:lvl1pPr marL="0" indent="0" algn="l" eaLnBrk="1" latinLnBrk="0" hangingPunct="1">
              <a:buNone/>
              <a:defRPr kumimoji="0" lang="pt-BR"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DCAA58E-35CD-43D8-B8A0-FB8150CC3A97}" type="datetimeFigureOut">
              <a:rPr lang="pt-BR"/>
              <a:pPr>
                <a:defRPr/>
              </a:pPr>
              <a:t>28/06/2024</a:t>
            </a:fld>
            <a:endParaRPr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4CFADA6-8CAE-45D7-BE41-82BB0230C808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347413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 userDrawn="1"/>
        </p:nvSpPr>
        <p:spPr>
          <a:xfrm>
            <a:off x="1792288" y="4800600"/>
            <a:ext cx="5500687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800" b="1">
              <a:latin typeface="Georg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ctr" eaLnBrk="1" latinLnBrk="0" hangingPunct="1">
              <a:defRPr kumimoji="0" lang="pt-BR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 eaLnBrk="1" latinLnBrk="0" hangingPunct="1">
              <a:buNone/>
              <a:defRPr kumimoji="0" lang="pt-BR" sz="3200"/>
            </a:lvl1pPr>
            <a:lvl2pPr marL="457200" indent="0" eaLnBrk="1" latinLnBrk="0" hangingPunct="1">
              <a:buNone/>
              <a:defRPr kumimoji="0" lang="pt-BR" sz="2800"/>
            </a:lvl2pPr>
            <a:lvl3pPr marL="914400" indent="0" eaLnBrk="1" latinLnBrk="0" hangingPunct="1">
              <a:buNone/>
              <a:defRPr kumimoji="0" lang="pt-BR" sz="2400"/>
            </a:lvl3pPr>
            <a:lvl4pPr marL="1371600" indent="0" eaLnBrk="1" latinLnBrk="0" hangingPunct="1">
              <a:buNone/>
              <a:defRPr kumimoji="0" lang="pt-BR" sz="2000"/>
            </a:lvl4pPr>
            <a:lvl5pPr marL="1828800" indent="0" eaLnBrk="1" latinLnBrk="0" hangingPunct="1">
              <a:buNone/>
              <a:defRPr kumimoji="0" lang="pt-BR" sz="2000"/>
            </a:lvl5pPr>
            <a:lvl6pPr marL="2286000" indent="0" eaLnBrk="1" latinLnBrk="0" hangingPunct="1">
              <a:buNone/>
              <a:defRPr kumimoji="0" lang="pt-BR" sz="2000"/>
            </a:lvl6pPr>
            <a:lvl7pPr marL="2743200" indent="0" eaLnBrk="1" latinLnBrk="0" hangingPunct="1">
              <a:buNone/>
              <a:defRPr kumimoji="0" lang="pt-BR" sz="2000"/>
            </a:lvl7pPr>
            <a:lvl8pPr marL="3200400" indent="0" eaLnBrk="1" latinLnBrk="0" hangingPunct="1">
              <a:buNone/>
              <a:defRPr kumimoji="0" lang="pt-BR" sz="2000"/>
            </a:lvl8pPr>
            <a:lvl9pPr marL="3657600" indent="0" eaLnBrk="1" latinLnBrk="0" hangingPunct="1">
              <a:buNone/>
              <a:defRPr kumimoji="0" lang="pt-BR" sz="2000"/>
            </a:lvl9pPr>
          </a:lstStyle>
          <a:p>
            <a:pPr lvl="0"/>
            <a:r>
              <a:rPr lang="pt-BR" noProof="0"/>
              <a:t>Clique no ícone para adicionar uma imagem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62600"/>
            <a:ext cx="5486400" cy="609600"/>
          </a:xfrm>
        </p:spPr>
        <p:txBody>
          <a:bodyPr/>
          <a:lstStyle>
            <a:lvl1pPr marL="0" indent="0" algn="ctr" eaLnBrk="1" latinLnBrk="0" hangingPunct="1">
              <a:buNone/>
              <a:defRPr kumimoji="0" lang="pt-BR" sz="1400"/>
            </a:lvl1pPr>
            <a:lvl2pPr marL="457200" indent="0" eaLnBrk="1" latinLnBrk="0" hangingPunct="1">
              <a:buNone/>
              <a:defRPr kumimoji="0" lang="pt-BR" sz="1200"/>
            </a:lvl2pPr>
            <a:lvl3pPr marL="914400" indent="0" eaLnBrk="1" latinLnBrk="0" hangingPunct="1">
              <a:buNone/>
              <a:defRPr kumimoji="0" lang="pt-BR" sz="1000"/>
            </a:lvl3pPr>
            <a:lvl4pPr marL="1371600" indent="0" eaLnBrk="1" latinLnBrk="0" hangingPunct="1">
              <a:buNone/>
              <a:defRPr kumimoji="0" lang="pt-BR" sz="900"/>
            </a:lvl4pPr>
            <a:lvl5pPr marL="1828800" indent="0" eaLnBrk="1" latinLnBrk="0" hangingPunct="1">
              <a:buNone/>
              <a:defRPr kumimoji="0" lang="pt-BR" sz="900"/>
            </a:lvl5pPr>
            <a:lvl6pPr marL="2286000" indent="0" eaLnBrk="1" latinLnBrk="0" hangingPunct="1">
              <a:buNone/>
              <a:defRPr kumimoji="0" lang="pt-BR" sz="900"/>
            </a:lvl6pPr>
            <a:lvl7pPr marL="2743200" indent="0" eaLnBrk="1" latinLnBrk="0" hangingPunct="1">
              <a:buNone/>
              <a:defRPr kumimoji="0" lang="pt-BR" sz="900"/>
            </a:lvl7pPr>
            <a:lvl8pPr marL="3200400" indent="0" eaLnBrk="1" latinLnBrk="0" hangingPunct="1">
              <a:buNone/>
              <a:defRPr kumimoji="0" lang="pt-BR" sz="900"/>
            </a:lvl8pPr>
            <a:lvl9pPr marL="3657600" indent="0" eaLnBrk="1" latinLnBrk="0" hangingPunct="1">
              <a:buNone/>
              <a:defRPr kumimoji="0" lang="pt-BR"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4CA7309-5019-44A9-9CE2-138A1B946191}" type="datetimeFigureOut">
              <a:rPr lang="pt-BR"/>
              <a:pPr>
                <a:defRPr/>
              </a:pPr>
              <a:t>28/06/2024</a:t>
            </a:fld>
            <a:endParaRPr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00D7B4C-D9A5-450A-AADB-122ADABAD8D0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161230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e Texto Vertica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algn="l" eaLnBrk="1" latinLnBrk="0" hangingPunct="1">
              <a:defRPr kumimoji="0" lang="pt-BR"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4044A-7527-4437-9C15-70C45E7C209B}" type="datetimeFigureOut">
              <a:rPr lang="pt-BR"/>
              <a:pPr>
                <a:defRPr/>
              </a:pPr>
              <a:t>28/06/2024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0BF33-80FF-452C-ACE9-B8ED3373E796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281746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150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105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31C125E8-216B-4260-B417-3DDAAED56703}" type="datetimeFigureOut">
              <a:rPr lang="pt-BR"/>
              <a:pPr>
                <a:defRPr/>
              </a:pPr>
              <a:t>28/06/2024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DDCCF9A5-2225-4D38-8493-AE1CF6E06C23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44152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FDA86-98E9-4045-A1EA-B1F0C45FEB93}" type="datetimeFigureOut">
              <a:rPr lang="pt-BR"/>
              <a:pPr>
                <a:defRPr/>
              </a:pPr>
              <a:t>28/06/2024</a:t>
            </a:fld>
            <a:endParaRPr lang="pt-BR"/>
          </a:p>
        </p:txBody>
      </p:sp>
      <p:sp>
        <p:nvSpPr>
          <p:cNvPr id="5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39190-379D-4ADA-94B1-1FDF9F28A13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97122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586F1-00E3-47B5-82E5-2E8D4E43DE84}" type="datetimeFigureOut">
              <a:rPr lang="pt-BR"/>
              <a:pPr>
                <a:defRPr/>
              </a:pPr>
              <a:t>28/06/2024</a:t>
            </a:fld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EC994-F79E-42D5-845F-7365D1CE943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08104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 userDrawn="1"/>
        </p:nvSpPr>
        <p:spPr>
          <a:xfrm>
            <a:off x="762000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/>
              <a:t>             </a:t>
            </a:r>
          </a:p>
        </p:txBody>
      </p:sp>
      <p:sp>
        <p:nvSpPr>
          <p:cNvPr id="5" name="Rectangle 7"/>
          <p:cNvSpPr/>
          <p:nvPr userDrawn="1"/>
        </p:nvSpPr>
        <p:spPr>
          <a:xfrm>
            <a:off x="8686800" y="5265738"/>
            <a:ext cx="457200" cy="9683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>
                <a:solidFill>
                  <a:srgbClr val="FF6600"/>
                </a:solidFill>
              </a:rPr>
              <a:t>           </a:t>
            </a:r>
          </a:p>
        </p:txBody>
      </p:sp>
      <p:sp>
        <p:nvSpPr>
          <p:cNvPr id="6" name="Oval 8"/>
          <p:cNvSpPr/>
          <p:nvPr userDrawn="1"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/>
              <a:t>      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5513D-80D4-48ED-8900-94BA74EC5D3E}" type="datetimeFigureOut">
              <a:rPr lang="en-US"/>
              <a:pPr>
                <a:defRPr/>
              </a:pPr>
              <a:t>6/28/2024</a:t>
            </a:fld>
            <a:endParaRPr lang="en-US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3B389-681A-43C7-BAEB-8901AD30632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47243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4814A-311B-4F58-BFD6-703FDBB55EB0}" type="datetimeFigureOut">
              <a:rPr lang="pt-BR"/>
              <a:pPr>
                <a:defRPr/>
              </a:pPr>
              <a:t>28/06/2024</a:t>
            </a:fld>
            <a:endParaRPr lang="pt-BR"/>
          </a:p>
        </p:txBody>
      </p:sp>
      <p:sp>
        <p:nvSpPr>
          <p:cNvPr id="6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A74CB-5C7B-4CB9-AB81-8D961762995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672034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5A479-5BCC-488D-AE6A-DCB81C7C430B}" type="datetimeFigureOut">
              <a:rPr lang="pt-BR"/>
              <a:pPr>
                <a:defRPr/>
              </a:pPr>
              <a:t>28/06/2024</a:t>
            </a:fld>
            <a:endParaRPr lang="pt-BR"/>
          </a:p>
        </p:txBody>
      </p:sp>
      <p:sp>
        <p:nvSpPr>
          <p:cNvPr id="8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51D6B-0CA3-44E6-B366-E4A6327D626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7422210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845F9-9ABD-4F24-8731-3E5AB92FE0B5}" type="datetimeFigureOut">
              <a:rPr lang="pt-BR"/>
              <a:pPr>
                <a:defRPr/>
              </a:pPr>
              <a:t>28/06/2024</a:t>
            </a:fld>
            <a:endParaRPr lang="pt-BR"/>
          </a:p>
        </p:txBody>
      </p:sp>
      <p:sp>
        <p:nvSpPr>
          <p:cNvPr id="4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7D7E6-4BEC-44CF-9FD3-35D995A5570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341284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 userDrawn="1"/>
        </p:nvSpPr>
        <p:spPr>
          <a:xfrm>
            <a:off x="762000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/>
              <a:t>             </a:t>
            </a:r>
          </a:p>
        </p:txBody>
      </p:sp>
      <p:sp>
        <p:nvSpPr>
          <p:cNvPr id="5" name="Rectangle 7"/>
          <p:cNvSpPr/>
          <p:nvPr userDrawn="1"/>
        </p:nvSpPr>
        <p:spPr>
          <a:xfrm>
            <a:off x="8686800" y="5265738"/>
            <a:ext cx="457200" cy="9683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>
                <a:solidFill>
                  <a:srgbClr val="FF6600"/>
                </a:solidFill>
              </a:rPr>
              <a:t>           </a:t>
            </a:r>
          </a:p>
        </p:txBody>
      </p:sp>
      <p:sp>
        <p:nvSpPr>
          <p:cNvPr id="6" name="Oval 8"/>
          <p:cNvSpPr/>
          <p:nvPr userDrawn="1"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/>
              <a:t> 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1992354"/>
            <a:ext cx="5867400" cy="1970046"/>
          </a:xfrm>
        </p:spPr>
        <p:txBody>
          <a:bodyPr>
            <a:normAutofit/>
          </a:bodyPr>
          <a:lstStyle>
            <a:lvl1pPr algn="l" eaLnBrk="1" latinLnBrk="0" hangingPunct="1">
              <a:defRPr kumimoji="0" lang="pt-BR" sz="3000" b="1" cap="all"/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5105400"/>
            <a:ext cx="8229601" cy="375787"/>
          </a:xfrm>
        </p:spPr>
        <p:txBody>
          <a:bodyPr anchor="b">
            <a:normAutofit/>
          </a:bodyPr>
          <a:lstStyle>
            <a:lvl1pPr marL="0" indent="0" algn="r" eaLnBrk="1" latinLnBrk="0" hangingPunct="1">
              <a:buNone/>
              <a:defRPr kumimoji="0" lang="pt-BR"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eaLnBrk="1" latinLnBrk="0" hangingPunct="1">
              <a:buNone/>
              <a:defRPr kumimoji="0" lang="pt-B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eaLnBrk="1" latinLnBrk="0" hangingPunct="1">
              <a:buNone/>
              <a:defRPr kumimoji="0" lang="pt-B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A3696203-2E93-45C6-BF95-ED272E3B3542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268546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75536-D7FC-4C6D-BD98-7ACF0A5583E8}" type="datetimeFigureOut">
              <a:rPr lang="pt-BR"/>
              <a:pPr>
                <a:defRPr/>
              </a:pPr>
              <a:t>28/06/2024</a:t>
            </a:fld>
            <a:endParaRPr lang="pt-BR"/>
          </a:p>
        </p:txBody>
      </p:sp>
      <p:sp>
        <p:nvSpPr>
          <p:cNvPr id="3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A7185-A1A2-45AE-B115-C1136C4B988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2483237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10D69-0DE6-4125-AAFC-A116D0649143}" type="datetimeFigureOut">
              <a:rPr lang="pt-BR"/>
              <a:pPr>
                <a:defRPr/>
              </a:pPr>
              <a:t>28/06/2024</a:t>
            </a:fld>
            <a:endParaRPr lang="pt-BR"/>
          </a:p>
        </p:txBody>
      </p:sp>
      <p:sp>
        <p:nvSpPr>
          <p:cNvPr id="6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83F63-71ED-47F3-9770-446C12642C3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707285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com Único Canto Aparado e Arredondado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Triângulo retângulo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Forma livre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9" name="Rectangle 7"/>
          <p:cNvSpPr/>
          <p:nvPr userDrawn="1"/>
        </p:nvSpPr>
        <p:spPr>
          <a:xfrm>
            <a:off x="1792288" y="4800600"/>
            <a:ext cx="5500687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800" b="1">
              <a:latin typeface="Georgia" pitchFamily="18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10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E55DA-5261-4BEC-9891-E0D9998F02F1}" type="datetimeFigureOut">
              <a:rPr lang="pt-BR"/>
              <a:pPr>
                <a:defRPr/>
              </a:pPr>
              <a:t>28/06/2024</a:t>
            </a:fld>
            <a:endParaRPr lang="pt-BR"/>
          </a:p>
        </p:txBody>
      </p:sp>
      <p:sp>
        <p:nvSpPr>
          <p:cNvPr id="11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2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EFA45-D1BB-405A-B693-4DF35150ED9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0665895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1CDA7-723B-4AE1-A77C-CC45E990237C}" type="datetimeFigureOut">
              <a:rPr lang="pt-BR"/>
              <a:pPr>
                <a:defRPr/>
              </a:pPr>
              <a:t>28/06/2024</a:t>
            </a:fld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3A3FA-5F21-4CCF-992A-A9F6BD8F746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0288347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364C5-4592-4BB4-899B-0D54EBAED4C4}" type="datetimeFigureOut">
              <a:rPr lang="pt-BR"/>
              <a:pPr>
                <a:defRPr/>
              </a:pPr>
              <a:t>28/06/2024</a:t>
            </a:fld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93A9F-C1C5-40C2-9EC6-BEB63523CC5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679013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457200" y="1935163"/>
            <a:ext cx="8229600" cy="438943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A67B0-81F3-4005-A657-8EA242A4E4A2}" type="datetimeFigureOut">
              <a:rPr lang="pt-BR"/>
              <a:pPr>
                <a:defRPr/>
              </a:pPr>
              <a:t>28/06/2024</a:t>
            </a:fld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9C16E-5D60-48A4-B562-C31411C5959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466680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7F510-55D5-4A83-9C87-D74255079CC3}" type="datetimeFigureOut">
              <a:rPr lang="pt-BR"/>
              <a:pPr>
                <a:defRPr/>
              </a:pPr>
              <a:t>28/06/2024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3D278-7EBF-48CD-9773-FF0CC956B63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68132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19E0A-21C9-4CD2-A097-F619EB855977}" type="datetimeFigureOut">
              <a:rPr lang="pt-BR"/>
              <a:pPr>
                <a:defRPr/>
              </a:pPr>
              <a:t>28/06/2024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74CFC7-48C4-4061-8ADE-3C1966977AB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90561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07A6D-E46D-4A1A-B3C2-99CA5EF3F3D8}" type="datetimeFigureOut">
              <a:rPr lang="pt-BR"/>
              <a:pPr>
                <a:defRPr/>
              </a:pPr>
              <a:t>28/06/2024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DE9475-1025-4A7A-A455-4DA22ECD38D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81485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2B6DC-453F-497B-B2B9-744F6E77A72F}" type="datetimeFigureOut">
              <a:rPr lang="pt-BR"/>
              <a:pPr>
                <a:defRPr/>
              </a:pPr>
              <a:t>28/06/2024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ABE4B8-181C-4871-B6D2-31442824C35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53856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r="5875" b="5263"/>
          <a:stretch>
            <a:fillRect/>
          </a:stretch>
        </p:blipFill>
        <p:spPr bwMode="auto">
          <a:xfrm>
            <a:off x="3175" y="5867400"/>
            <a:ext cx="9144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180" y="76200"/>
            <a:ext cx="8403020" cy="685800"/>
          </a:xfrm>
        </p:spPr>
        <p:txBody>
          <a:bodyPr>
            <a:normAutofit/>
          </a:bodyPr>
          <a:lstStyle>
            <a:lvl1pPr algn="l" eaLnBrk="1" latinLnBrk="0" hangingPunct="1">
              <a:defRPr kumimoji="0" lang="pt-BR" sz="3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3E575941-252E-4A48-A26B-77F9DD370683}" type="datetimeFigureOut">
              <a:rPr lang="pt-BR"/>
              <a:pPr>
                <a:defRPr/>
              </a:pPr>
              <a:t>28/06/2024</a:t>
            </a:fld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2B3ED130-5B6B-4086-A6F3-E271F10719FC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8248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46739-6A5B-4BD4-941B-2232BC54D8C0}" type="datetimeFigureOut">
              <a:rPr lang="pt-BR"/>
              <a:pPr>
                <a:defRPr/>
              </a:pPr>
              <a:t>28/06/2024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565554-2602-478D-A8D7-80900EC354F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1394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D5BE7-E77F-4F76-9918-18191A031964}" type="datetimeFigureOut">
              <a:rPr lang="pt-BR"/>
              <a:pPr>
                <a:defRPr/>
              </a:pPr>
              <a:t>28/06/2024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D44918-01C7-47D7-BDA9-230D0D46AD0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284204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28B4B-1065-4629-860C-E0E7A9ADDB6B}" type="datetimeFigureOut">
              <a:rPr lang="pt-BR"/>
              <a:pPr>
                <a:defRPr/>
              </a:pPr>
              <a:t>28/06/2024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430C59-792D-40D8-9B92-686B75B1F7A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972060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4D466-CB18-4BA5-9BA4-5B79AD18F34C}" type="datetimeFigureOut">
              <a:rPr lang="pt-BR"/>
              <a:pPr>
                <a:defRPr/>
              </a:pPr>
              <a:t>28/06/2024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E1BDBA-A807-4978-99D6-CF87D7273AB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951505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563E8-B342-4D38-AECD-1F90C7CA116E}" type="datetimeFigureOut">
              <a:rPr lang="pt-BR"/>
              <a:pPr>
                <a:defRPr/>
              </a:pPr>
              <a:t>28/06/2024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6D66E-4FFA-4609-90A8-37674D1D939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380535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7760C-8124-4AA6-8C6C-7FAE05B90EB3}" type="datetimeFigureOut">
              <a:rPr lang="pt-BR"/>
              <a:pPr>
                <a:defRPr/>
              </a:pPr>
              <a:t>28/06/2024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AA43E9-A86F-4BC7-B832-BDDB27A27CB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707401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8F521-2D22-4027-9ED4-C84D13E256CC}" type="datetimeFigureOut">
              <a:rPr lang="pt-BR"/>
              <a:pPr>
                <a:defRPr/>
              </a:pPr>
              <a:t>28/06/2024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3E6A0F-ED35-4BBE-8977-07115410D0D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412168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/>
              <a:t>Clique para editar o estilo do subtítulo mestre</a:t>
            </a:r>
            <a:endParaRPr kumimoji="0" lang="en-US"/>
          </a:p>
        </p:txBody>
      </p: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C20DEC-8E98-46DF-9C3D-32EB2BE032D8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9017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B24A30-17F0-4844-A0B2-633756209E0D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96685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6C27D9-14AD-48D6-9AFC-AA57742D3707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9350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: Ênfas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26087F8C-0113-4856-87FD-50558FA64E39}" type="datetimeFigureOut">
              <a:rPr lang="pt-BR"/>
              <a:pPr>
                <a:defRPr/>
              </a:pPr>
              <a:t>28/06/2024</a:t>
            </a:fld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D1262135-F945-4F7B-98C7-20F91B228560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363347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2C3F53-24B0-4FDB-A48B-0A3BB94442B5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86624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09B60E-0761-4866-BBA2-653515EFF72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83366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5072CD-ABB7-4363-875A-A0A2486E9F5C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56994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EEEAB5-B926-4059-922E-174BD660D890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95714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204D2B-66A4-4C45-8229-010CEE0F21A5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22619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com Único Canto Aparado e Arredondado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ângulo retângulo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EE276A8D-1F8B-48F1-92F9-242971F74AEF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/>
              <a:t>Clique no ícone para adicionar uma imagem</a:t>
            </a:r>
            <a:endParaRPr kumimoji="0" lang="en-US" dirty="0"/>
          </a:p>
        </p:txBody>
      </p:sp>
      <p:sp>
        <p:nvSpPr>
          <p:cNvPr id="10" name="Forma liv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a liv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5937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7ABD6F-635A-4EF4-B1A3-9D276B6F03BA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83804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3F1D80-150D-4780-8B66-0EFCCA8B75D0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19260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ítulo, object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CAFBB-EB80-4739-89F3-DD5CD9C042B1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456904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, texto e 2 objec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e Conteúdo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09B8C-9478-461E-8EE6-AD25E0899854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80076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1"/>
            <a:ext cx="7068015" cy="838200"/>
          </a:xfrm>
        </p:spPr>
        <p:txBody>
          <a:bodyPr anchor="b">
            <a:normAutofit/>
          </a:bodyPr>
          <a:lstStyle>
            <a:lvl1pPr algn="l" eaLnBrk="1" latinLnBrk="0" hangingPunct="1">
              <a:defRPr kumimoji="0" lang="pt-BR" sz="2800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2"/>
            <a:ext cx="4038600" cy="3971455"/>
          </a:xfrm>
        </p:spPr>
        <p:txBody>
          <a:bodyPr/>
          <a:lstStyle>
            <a:lvl1pPr eaLnBrk="1" latinLnBrk="0" hangingPunct="1">
              <a:defRPr kumimoji="0" lang="pt-BR"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pt-BR"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pt-BR"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pt-BR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pt-BR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eaLnBrk="1" latinLnBrk="0" hangingPunct="1">
              <a:defRPr kumimoji="0" lang="pt-BR" sz="1800"/>
            </a:lvl6pPr>
            <a:lvl7pPr eaLnBrk="1" latinLnBrk="0" hangingPunct="1">
              <a:defRPr kumimoji="0" lang="pt-BR" sz="1800"/>
            </a:lvl7pPr>
            <a:lvl8pPr eaLnBrk="1" latinLnBrk="0" hangingPunct="1">
              <a:defRPr kumimoji="0" lang="pt-BR" sz="1800"/>
            </a:lvl8pPr>
            <a:lvl9pPr eaLnBrk="1" latinLnBrk="0" hangingPunct="1">
              <a:defRPr kumimoji="0" lang="pt-BR"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3971454"/>
          </a:xfrm>
        </p:spPr>
        <p:txBody>
          <a:bodyPr/>
          <a:lstStyle>
            <a:lvl1pPr eaLnBrk="1" latinLnBrk="0" hangingPunct="1">
              <a:defRPr kumimoji="0" lang="pt-BR"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pt-BR"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pt-BR"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pt-BR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pt-BR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eaLnBrk="1" latinLnBrk="0" hangingPunct="1">
              <a:defRPr kumimoji="0" lang="pt-BR" sz="1800"/>
            </a:lvl6pPr>
            <a:lvl7pPr eaLnBrk="1" latinLnBrk="0" hangingPunct="1">
              <a:defRPr kumimoji="0" lang="pt-BR" sz="1800"/>
            </a:lvl7pPr>
            <a:lvl8pPr eaLnBrk="1" latinLnBrk="0" hangingPunct="1">
              <a:defRPr kumimoji="0" lang="pt-BR" sz="1800"/>
            </a:lvl8pPr>
            <a:lvl9pPr eaLnBrk="1" latinLnBrk="0" hangingPunct="1">
              <a:defRPr kumimoji="0" lang="pt-BR"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64343-C91D-4E28-AD07-EE44447B3366}" type="datetimeFigureOut">
              <a:rPr lang="pt-BR"/>
              <a:pPr>
                <a:defRPr/>
              </a:pPr>
              <a:t>28/06/2024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FB55B-16E4-420C-8869-00382334D2A3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2898267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e 4 objec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e Conteúdo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7C833-45C9-4A32-BD8A-C6C8304D2577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537992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10624-2846-438D-B7B4-8CB3210CB9A9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13467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24447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00" y="2077200"/>
            <a:ext cx="7010400" cy="1143000"/>
          </a:xfrm>
        </p:spPr>
        <p:txBody>
          <a:bodyPr/>
          <a:lstStyle>
            <a:lvl1pPr algn="l" eaLnBrk="1" latinLnBrk="0" hangingPunct="1">
              <a:defRPr kumimoji="0" lang="pt-BR"/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5375248-8724-4E1A-99B1-66D3005B666D}" type="datetimeFigureOut">
              <a:rPr lang="pt-BR"/>
              <a:pPr>
                <a:defRPr/>
              </a:pPr>
              <a:t>28/06/2024</a:t>
            </a:fld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C6A4A02-E950-47D0-A093-4FF6B61D5FDC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73053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ente Título: Ênfas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0400" y="3081000"/>
            <a:ext cx="8686800" cy="1095600"/>
          </a:xfrm>
        </p:spPr>
        <p:txBody>
          <a:bodyPr>
            <a:normAutofit/>
          </a:bodyPr>
          <a:lstStyle>
            <a:lvl1pPr algn="ctr" eaLnBrk="1" latinLnBrk="0" hangingPunct="1">
              <a:defRPr kumimoji="0" lang="pt-BR" sz="4600" b="1" kern="1200" spc="-150" baseline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11000">
                      <a:schemeClr val="bg1">
                        <a:lumMod val="75000"/>
                      </a:schemeClr>
                    </a:gs>
                    <a:gs pos="91000">
                      <a:schemeClr val="bg1"/>
                    </a:gs>
                  </a:gsLst>
                  <a:lin ang="16200000" scaled="1"/>
                </a:gra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3952" y="2424752"/>
            <a:ext cx="8694000" cy="639762"/>
          </a:xfrm>
        </p:spPr>
        <p:txBody>
          <a:bodyPr anchor="b">
            <a:normAutofit/>
          </a:bodyPr>
          <a:lstStyle>
            <a:lvl1pPr marL="0" indent="0" algn="ctr" eaLnBrk="1" latinLnBrk="0" hangingPunct="1">
              <a:buNone/>
              <a:defRPr kumimoji="0" lang="pt-BR" sz="2800" kern="1200">
                <a:solidFill>
                  <a:srgbClr val="2E507A">
                    <a:alpha val="81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 eaLnBrk="1" latinLnBrk="0" hangingPunct="1">
              <a:buNone/>
              <a:defRPr kumimoji="0" lang="pt-BR" sz="2000" b="1"/>
            </a:lvl2pPr>
            <a:lvl3pPr marL="914400" indent="0" eaLnBrk="1" latinLnBrk="0" hangingPunct="1">
              <a:buNone/>
              <a:defRPr kumimoji="0" lang="pt-BR" sz="1800" b="1"/>
            </a:lvl3pPr>
            <a:lvl4pPr marL="1371600" indent="0" eaLnBrk="1" latinLnBrk="0" hangingPunct="1">
              <a:buNone/>
              <a:defRPr kumimoji="0" lang="pt-BR" sz="1600" b="1"/>
            </a:lvl4pPr>
            <a:lvl5pPr marL="1828800" indent="0" eaLnBrk="1" latinLnBrk="0" hangingPunct="1">
              <a:buNone/>
              <a:defRPr kumimoji="0" lang="pt-BR" sz="1600" b="1"/>
            </a:lvl5pPr>
            <a:lvl6pPr marL="2286000" indent="0" eaLnBrk="1" latinLnBrk="0" hangingPunct="1">
              <a:buNone/>
              <a:defRPr kumimoji="0" lang="pt-BR" sz="1600" b="1"/>
            </a:lvl6pPr>
            <a:lvl7pPr marL="2743200" indent="0" eaLnBrk="1" latinLnBrk="0" hangingPunct="1">
              <a:buNone/>
              <a:defRPr kumimoji="0" lang="pt-BR" sz="1600" b="1"/>
            </a:lvl7pPr>
            <a:lvl8pPr marL="3200400" indent="0" eaLnBrk="1" latinLnBrk="0" hangingPunct="1">
              <a:buNone/>
              <a:defRPr kumimoji="0" lang="pt-BR" sz="1600" b="1"/>
            </a:lvl8pPr>
            <a:lvl9pPr marL="3657600" indent="0" eaLnBrk="1" latinLnBrk="0" hangingPunct="1">
              <a:buNone/>
              <a:defRPr kumimoji="0" lang="pt-BR"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2E996-0DA3-4172-AED1-D4E67DA0B357}" type="datetimeFigureOut">
              <a:rPr lang="pt-BR"/>
              <a:pPr>
                <a:defRPr/>
              </a:pPr>
              <a:t>28/06/2024</a:t>
            </a:fld>
            <a:endParaRPr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57C7D-55CA-4510-B03D-8B3B1C5BB2CF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813199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com Texto 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 userDrawn="1"/>
        </p:nvSpPr>
        <p:spPr>
          <a:xfrm>
            <a:off x="0" y="2895600"/>
            <a:ext cx="7543800" cy="2133600"/>
          </a:xfrm>
          <a:prstGeom prst="rect">
            <a:avLst/>
          </a:prstGeom>
          <a:gradFill flip="none" rotWithShape="1">
            <a:gsLst>
              <a:gs pos="63000">
                <a:schemeClr val="tx1">
                  <a:lumMod val="85000"/>
                  <a:lumOff val="15000"/>
                  <a:alpha val="49000"/>
                </a:schemeClr>
              </a:gs>
              <a:gs pos="100000">
                <a:schemeClr val="tx1">
                  <a:lumMod val="95000"/>
                  <a:lumOff val="5000"/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80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4867" y="3200400"/>
            <a:ext cx="7010400" cy="1676400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kumimoji="0" lang="pt-BR"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648200" y="664780"/>
            <a:ext cx="4191000" cy="381000"/>
          </a:xfrm>
        </p:spPr>
        <p:txBody>
          <a:bodyPr>
            <a:normAutofit/>
          </a:bodyPr>
          <a:lstStyle>
            <a:lvl1pPr algn="r" eaLnBrk="1" latinLnBrk="0" hangingPunct="1">
              <a:buNone/>
              <a:defRPr kumimoji="0" lang="pt-BR" sz="18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044F5F-2A2E-4325-8077-EB483F759F4C}" type="datetimeFigureOut">
              <a:rPr lang="pt-BR"/>
              <a:pPr>
                <a:defRPr/>
              </a:pPr>
              <a:t>28/06/2024</a:t>
            </a:fld>
            <a:endParaRPr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97FD9D3-CC37-49E8-A373-C441980999F7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49367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3008313" cy="825500"/>
          </a:xfrm>
        </p:spPr>
        <p:txBody>
          <a:bodyPr anchor="b"/>
          <a:lstStyle>
            <a:lvl1pPr algn="l" eaLnBrk="1" latinLnBrk="0" hangingPunct="1">
              <a:defRPr kumimoji="0" lang="pt-BR" sz="2000" b="1"/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609600"/>
            <a:ext cx="5111750" cy="5334000"/>
          </a:xfrm>
        </p:spPr>
        <p:txBody>
          <a:bodyPr/>
          <a:lstStyle>
            <a:lvl1pPr eaLnBrk="1" latinLnBrk="0" hangingPunct="1">
              <a:defRPr kumimoji="0" lang="pt-BR" sz="2800">
                <a:solidFill>
                  <a:schemeClr val="bg1"/>
                </a:solidFill>
              </a:defRPr>
            </a:lvl1pPr>
            <a:lvl2pPr eaLnBrk="1" latinLnBrk="0" hangingPunct="1">
              <a:defRPr kumimoji="0" lang="pt-BR" sz="2800">
                <a:solidFill>
                  <a:schemeClr val="bg1"/>
                </a:solidFill>
              </a:defRPr>
            </a:lvl2pPr>
            <a:lvl3pPr eaLnBrk="1" latinLnBrk="0" hangingPunct="1">
              <a:defRPr kumimoji="0" lang="pt-BR" sz="2400">
                <a:solidFill>
                  <a:schemeClr val="bg1"/>
                </a:solidFill>
              </a:defRPr>
            </a:lvl3pPr>
            <a:lvl4pPr eaLnBrk="1" latinLnBrk="0" hangingPunct="1">
              <a:defRPr kumimoji="0" lang="pt-BR" sz="2000">
                <a:solidFill>
                  <a:schemeClr val="bg1"/>
                </a:solidFill>
              </a:defRPr>
            </a:lvl4pPr>
            <a:lvl5pPr eaLnBrk="1" latinLnBrk="0" hangingPunct="1">
              <a:defRPr kumimoji="0" lang="pt-BR" sz="2000">
                <a:solidFill>
                  <a:schemeClr val="bg1"/>
                </a:solidFill>
              </a:defRPr>
            </a:lvl5pPr>
            <a:lvl6pPr eaLnBrk="1" latinLnBrk="0" hangingPunct="1">
              <a:defRPr kumimoji="0" lang="pt-BR" sz="2000"/>
            </a:lvl6pPr>
            <a:lvl7pPr eaLnBrk="1" latinLnBrk="0" hangingPunct="1">
              <a:defRPr kumimoji="0" lang="pt-BR" sz="2000"/>
            </a:lvl7pPr>
            <a:lvl8pPr eaLnBrk="1" latinLnBrk="0" hangingPunct="1">
              <a:defRPr kumimoji="0" lang="pt-BR" sz="2000"/>
            </a:lvl8pPr>
            <a:lvl9pPr eaLnBrk="1" latinLnBrk="0" hangingPunct="1">
              <a:defRPr kumimoji="0" lang="pt-BR"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435101"/>
            <a:ext cx="3008313" cy="3822699"/>
          </a:xfrm>
        </p:spPr>
        <p:txBody>
          <a:bodyPr/>
          <a:lstStyle>
            <a:lvl1pPr marL="0" indent="0" eaLnBrk="1" latinLnBrk="0" hangingPunct="1">
              <a:buNone/>
              <a:defRPr kumimoji="0" lang="pt-BR"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eaLnBrk="1" latinLnBrk="0" hangingPunct="1">
              <a:buNone/>
              <a:defRPr kumimoji="0" lang="pt-BR" sz="1200"/>
            </a:lvl2pPr>
            <a:lvl3pPr marL="914400" indent="0" eaLnBrk="1" latinLnBrk="0" hangingPunct="1">
              <a:buNone/>
              <a:defRPr kumimoji="0" lang="pt-BR" sz="1000"/>
            </a:lvl3pPr>
            <a:lvl4pPr marL="1371600" indent="0" eaLnBrk="1" latinLnBrk="0" hangingPunct="1">
              <a:buNone/>
              <a:defRPr kumimoji="0" lang="pt-BR" sz="900"/>
            </a:lvl4pPr>
            <a:lvl5pPr marL="1828800" indent="0" eaLnBrk="1" latinLnBrk="0" hangingPunct="1">
              <a:buNone/>
              <a:defRPr kumimoji="0" lang="pt-BR" sz="900"/>
            </a:lvl5pPr>
            <a:lvl6pPr marL="2286000" indent="0" eaLnBrk="1" latinLnBrk="0" hangingPunct="1">
              <a:buNone/>
              <a:defRPr kumimoji="0" lang="pt-BR" sz="900"/>
            </a:lvl6pPr>
            <a:lvl7pPr marL="2743200" indent="0" eaLnBrk="1" latinLnBrk="0" hangingPunct="1">
              <a:buNone/>
              <a:defRPr kumimoji="0" lang="pt-BR" sz="900"/>
            </a:lvl7pPr>
            <a:lvl8pPr marL="3200400" indent="0" eaLnBrk="1" latinLnBrk="0" hangingPunct="1">
              <a:buNone/>
              <a:defRPr kumimoji="0" lang="pt-BR" sz="900"/>
            </a:lvl8pPr>
            <a:lvl9pPr marL="3657600" indent="0" eaLnBrk="1" latinLnBrk="0" hangingPunct="1">
              <a:buNone/>
              <a:defRPr kumimoji="0" lang="pt-BR"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A655D10-C462-4FAF-B2C7-6AB1944D2C05}" type="datetimeFigureOut">
              <a:rPr lang="pt-BR"/>
              <a:pPr>
                <a:defRPr/>
              </a:pPr>
              <a:t>28/06/2024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419C6DD-BC98-4E06-8332-BCF7E8C92D69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428023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r="5875" b="5263"/>
          <a:stretch>
            <a:fillRect/>
          </a:stretch>
        </p:blipFill>
        <p:spPr bwMode="auto">
          <a:xfrm>
            <a:off x="3175" y="5867400"/>
            <a:ext cx="9144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pt-BR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2376F9D-52F6-485D-8EB9-0E2AA2FC93B9}" type="datetimeFigureOut">
              <a:rPr lang="pt-BR"/>
              <a:pPr>
                <a:defRPr/>
              </a:pPr>
              <a:t>28/06/2024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pt-BR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pt-BR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262278C-A533-4625-83E3-4C855E98EB8C}" type="slidenum">
              <a:rPr/>
              <a:pPr>
                <a:defRPr/>
              </a:pPr>
              <a:t>‹nº›</a:t>
            </a:fld>
            <a:endParaRPr/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94" r:id="rId1"/>
    <p:sldLayoutId id="2147484695" r:id="rId2"/>
    <p:sldLayoutId id="2147484696" r:id="rId3"/>
    <p:sldLayoutId id="2147484697" r:id="rId4"/>
    <p:sldLayoutId id="2147484698" r:id="rId5"/>
    <p:sldLayoutId id="2147484699" r:id="rId6"/>
    <p:sldLayoutId id="2147484700" r:id="rId7"/>
    <p:sldLayoutId id="2147484701" r:id="rId8"/>
    <p:sldLayoutId id="2147484702" r:id="rId9"/>
    <p:sldLayoutId id="2147484703" r:id="rId10"/>
    <p:sldLayoutId id="2147484704" r:id="rId11"/>
    <p:sldLayoutId id="2147484705" r:id="rId12"/>
    <p:sldLayoutId id="2147484706" r:id="rId13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pt-BR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pt-BR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pt-BR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pt-BR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pt-BR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pt-BR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pt-BR"/>
      </a:defPPr>
      <a:lvl1pPr marL="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2052" name="Espaço Reservado para Título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2053" name="Espaço Reservado para Texto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07ED14-2D3E-4E2A-87FF-593A651DF246}" type="datetimeFigureOut">
              <a:rPr lang="pt-BR"/>
              <a:pPr>
                <a:defRPr/>
              </a:pPr>
              <a:t>28/06/2024</a:t>
            </a:fld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53F6275-107D-4755-B34D-7CECAE41ED5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grpSp>
        <p:nvGrpSpPr>
          <p:cNvPr id="2057" name="Grupo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orma liv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  <a:cs typeface="+mn-cs"/>
              </a:endParaRPr>
            </a:p>
          </p:txBody>
        </p:sp>
        <p:sp>
          <p:nvSpPr>
            <p:cNvPr id="13" name="Forma liv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7" r:id="rId1"/>
    <p:sldLayoutId id="2147484685" r:id="rId2"/>
    <p:sldLayoutId id="2147484708" r:id="rId3"/>
    <p:sldLayoutId id="2147484686" r:id="rId4"/>
    <p:sldLayoutId id="2147484687" r:id="rId5"/>
    <p:sldLayoutId id="2147484688" r:id="rId6"/>
    <p:sldLayoutId id="2147484689" r:id="rId7"/>
    <p:sldLayoutId id="2147484690" r:id="rId8"/>
    <p:sldLayoutId id="2147484709" r:id="rId9"/>
    <p:sldLayoutId id="2147484691" r:id="rId10"/>
    <p:sldLayoutId id="2147484692" r:id="rId11"/>
    <p:sldLayoutId id="2147484693" r:id="rId12"/>
  </p:sldLayoutIdLst>
  <p:transition spd="slow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4DFE0B4-74FE-49CA-B34E-BF0216F35A0A}" type="datetimeFigureOut">
              <a:rPr lang="pt-BR"/>
              <a:pPr>
                <a:defRPr/>
              </a:pPr>
              <a:t>28/06/2024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FFA15382-2412-46CE-83DF-47EBEF05D18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03711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2" r:id="rId1"/>
    <p:sldLayoutId id="2147484713" r:id="rId2"/>
    <p:sldLayoutId id="2147484714" r:id="rId3"/>
    <p:sldLayoutId id="2147484715" r:id="rId4"/>
    <p:sldLayoutId id="2147484716" r:id="rId5"/>
    <p:sldLayoutId id="2147484717" r:id="rId6"/>
    <p:sldLayoutId id="2147484718" r:id="rId7"/>
    <p:sldLayoutId id="2147484719" r:id="rId8"/>
    <p:sldLayoutId id="2147484720" r:id="rId9"/>
    <p:sldLayoutId id="2147484721" r:id="rId10"/>
    <p:sldLayoutId id="21474847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/>
              <a:t>Clique para editar os estilos do texto mestre</a:t>
            </a:r>
          </a:p>
          <a:p>
            <a:pPr lvl="1" eaLnBrk="1" latinLnBrk="0" hangingPunct="1"/>
            <a:r>
              <a:rPr kumimoji="0" lang="pt-BR"/>
              <a:t>Segundo nível</a:t>
            </a:r>
          </a:p>
          <a:p>
            <a:pPr lvl="2" eaLnBrk="1" latinLnBrk="0" hangingPunct="1"/>
            <a:r>
              <a:rPr kumimoji="0" lang="pt-BR"/>
              <a:t>Terceiro nível</a:t>
            </a:r>
          </a:p>
          <a:p>
            <a:pPr lvl="3" eaLnBrk="1" latinLnBrk="0" hangingPunct="1"/>
            <a:r>
              <a:rPr kumimoji="0" lang="pt-BR"/>
              <a:t>Quarto nível</a:t>
            </a:r>
          </a:p>
          <a:p>
            <a:pPr lvl="4" eaLnBrk="1" latinLnBrk="0" hangingPunct="1"/>
            <a:r>
              <a:rPr kumimoji="0" lang="pt-BR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3664BD8B-8ACE-4336-9F89-43985B1F1FF9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grpSp>
        <p:nvGrpSpPr>
          <p:cNvPr id="2" name="Grupo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a liv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a liv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  <p:extLst>
      <p:ext uri="{BB962C8B-B14F-4D97-AF65-F5344CB8AC3E}">
        <p14:creationId xmlns:p14="http://schemas.microsoft.com/office/powerpoint/2010/main" val="482210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4" r:id="rId1"/>
    <p:sldLayoutId id="2147484725" r:id="rId2"/>
    <p:sldLayoutId id="2147484726" r:id="rId3"/>
    <p:sldLayoutId id="2147484727" r:id="rId4"/>
    <p:sldLayoutId id="2147484728" r:id="rId5"/>
    <p:sldLayoutId id="2147484729" r:id="rId6"/>
    <p:sldLayoutId id="2147484730" r:id="rId7"/>
    <p:sldLayoutId id="2147484731" r:id="rId8"/>
    <p:sldLayoutId id="2147484732" r:id="rId9"/>
    <p:sldLayoutId id="2147484733" r:id="rId10"/>
    <p:sldLayoutId id="2147484734" r:id="rId11"/>
    <p:sldLayoutId id="2147484735" r:id="rId12"/>
    <p:sldLayoutId id="2147484736" r:id="rId13"/>
    <p:sldLayoutId id="2147484737" r:id="rId14"/>
    <p:sldLayoutId id="2147484738" r:id="rId15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microsoft.com/office/2007/relationships/diagramDrawing" Target="../diagrams/drawing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jpeg"/><Relationship Id="rId11" Type="http://schemas.openxmlformats.org/officeDocument/2006/relationships/diagramColors" Target="../diagrams/colors1.xml"/><Relationship Id="rId5" Type="http://schemas.openxmlformats.org/officeDocument/2006/relationships/image" Target="../media/image24.jpe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23.jpeg"/><Relationship Id="rId9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gif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697288" y="1052513"/>
            <a:ext cx="5338762" cy="14160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sz="1900" dirty="0">
                <a:solidFill>
                  <a:schemeClr val="tx1"/>
                </a:solidFill>
              </a:rPr>
              <a:t> </a:t>
            </a:r>
            <a:r>
              <a:rPr sz="1900" b="1" dirty="0" err="1">
                <a:solidFill>
                  <a:schemeClr val="tx1"/>
                </a:solidFill>
              </a:rPr>
              <a:t>Profº</a:t>
            </a:r>
            <a:r>
              <a:rPr sz="1900" b="1" dirty="0">
                <a:solidFill>
                  <a:schemeClr val="tx1"/>
                </a:solidFill>
              </a:rPr>
              <a:t> Ms. Leonardo E. Ferreira</a:t>
            </a:r>
          </a:p>
          <a:p>
            <a:pPr>
              <a:lnSpc>
                <a:spcPct val="80000"/>
              </a:lnSpc>
            </a:pPr>
            <a:r>
              <a:rPr lang="en-US" sz="1900" dirty="0" err="1">
                <a:solidFill>
                  <a:schemeClr val="tx1"/>
                </a:solidFill>
              </a:rPr>
              <a:t>Foz</a:t>
            </a:r>
            <a:r>
              <a:rPr lang="en-US" sz="1900" dirty="0">
                <a:solidFill>
                  <a:schemeClr val="tx1"/>
                </a:solidFill>
              </a:rPr>
              <a:t> do Iguaçu, 23 de </a:t>
            </a:r>
            <a:r>
              <a:rPr lang="en-US" sz="1900" dirty="0" err="1">
                <a:solidFill>
                  <a:schemeClr val="tx1"/>
                </a:solidFill>
              </a:rPr>
              <a:t>Março</a:t>
            </a:r>
            <a:r>
              <a:rPr lang="en-US" sz="1900">
                <a:solidFill>
                  <a:schemeClr val="tx1"/>
                </a:solidFill>
              </a:rPr>
              <a:t>, 2024.</a:t>
            </a:r>
            <a:endParaRPr sz="1900" dirty="0">
              <a:solidFill>
                <a:schemeClr val="tx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0825" y="3408363"/>
            <a:ext cx="7273925" cy="957262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sz="2400" dirty="0">
                <a:solidFill>
                  <a:schemeClr val="accent2"/>
                </a:solidFill>
              </a:rPr>
              <a:t>Revisão - Biologia</a:t>
            </a:r>
            <a:br>
              <a:rPr sz="2400" dirty="0">
                <a:solidFill>
                  <a:schemeClr val="accent2"/>
                </a:solidFill>
              </a:rPr>
            </a:br>
            <a:r>
              <a:rPr lang="pt-BR" sz="2400" dirty="0">
                <a:solidFill>
                  <a:schemeClr val="accent2"/>
                </a:solidFill>
              </a:rPr>
              <a:t>Anatomofisiologia do Sistema Digestório</a:t>
            </a:r>
            <a:br>
              <a:rPr sz="3200" b="0" dirty="0">
                <a:solidFill>
                  <a:srgbClr val="262626"/>
                </a:solidFill>
                <a:latin typeface="Arial" charset="0"/>
                <a:cs typeface="Arial" charset="0"/>
              </a:rPr>
            </a:br>
            <a:endParaRPr dirty="0">
              <a:latin typeface="Arial" charset="0"/>
              <a:cs typeface="Arial" charset="0"/>
            </a:endParaRPr>
          </a:p>
        </p:txBody>
      </p:sp>
      <p:sp>
        <p:nvSpPr>
          <p:cNvPr id="19460" name="Rectangle 7"/>
          <p:cNvSpPr>
            <a:spLocks noChangeArrowheads="1"/>
          </p:cNvSpPr>
          <p:nvPr/>
        </p:nvSpPr>
        <p:spPr bwMode="auto">
          <a:xfrm>
            <a:off x="250825" y="4037013"/>
            <a:ext cx="72739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buFont typeface="Wingdings 2" pitchFamily="18" charset="2"/>
              <a:buNone/>
            </a:pPr>
            <a:r>
              <a:rPr lang="pt-BR" sz="2000" b="1" dirty="0">
                <a:solidFill>
                  <a:schemeClr val="bg1"/>
                </a:solidFill>
                <a:latin typeface="Arial" charset="0"/>
              </a:rPr>
              <a:t>Tipos de Digestão, Bioquímica básica, Anatomia do Digestório, Fisiologia do Digestório e Controle Hormonal.</a:t>
            </a:r>
            <a:endParaRPr lang="pt-BR" sz="22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725144"/>
            <a:ext cx="2080265" cy="1781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/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charset="0"/>
              </a:rPr>
              <a:t>Bioquímica Celular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071563"/>
            <a:ext cx="8929688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1" dirty="0">
                <a:solidFill>
                  <a:srgbClr val="4F81BD">
                    <a:lumMod val="50000"/>
                  </a:srgbClr>
                </a:solidFill>
                <a:latin typeface="Tahoma" pitchFamily="34" charset="0"/>
                <a:cs typeface="Tahoma" pitchFamily="34" charset="0"/>
              </a:rPr>
              <a:t>  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Necessidades nutricionais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	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	</a:t>
            </a:r>
          </a:p>
        </p:txBody>
      </p:sp>
      <p:pic>
        <p:nvPicPr>
          <p:cNvPr id="12290" name="Picture 2" descr="Resultado de imagem para piramide alimentar">
            <a:extLst>
              <a:ext uri="{FF2B5EF4-FFF2-40B4-BE49-F238E27FC236}">
                <a16:creationId xmlns:a16="http://schemas.microsoft.com/office/drawing/2014/main" id="{1BA81637-C7B7-4CCD-B270-96F6F64F0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54" y="1500758"/>
            <a:ext cx="7644891" cy="509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025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/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charset="0"/>
              </a:rPr>
              <a:t>Bioquímica Celular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071563"/>
            <a:ext cx="8929688" cy="65706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1" dirty="0">
                <a:solidFill>
                  <a:srgbClr val="4F81BD">
                    <a:lumMod val="50000"/>
                  </a:srgbClr>
                </a:solidFill>
                <a:latin typeface="Tahoma" pitchFamily="34" charset="0"/>
                <a:cs typeface="Tahoma" pitchFamily="34" charset="0"/>
              </a:rPr>
              <a:t>1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) Macronutrientes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	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Possuem átomos de carbono ligados covalentemente, além dos elementos H, O e N).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Desempenham inúmeras funções nos seres vivos:</a:t>
            </a:r>
          </a:p>
          <a:p>
            <a:pPr marL="2171700" marR="0" lvl="4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Metabolismo</a:t>
            </a:r>
          </a:p>
          <a:p>
            <a:pPr marL="2171700" marR="0" lvl="4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Reserva</a:t>
            </a:r>
          </a:p>
          <a:p>
            <a:pPr marL="2171700" marR="0" lvl="4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Estrutural</a:t>
            </a:r>
          </a:p>
          <a:p>
            <a:pPr marL="2171700" marR="0" lvl="4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Informacional</a:t>
            </a:r>
          </a:p>
          <a:p>
            <a:pPr marL="2171700" marR="0" lvl="4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Regulação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	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a) Carboidratos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	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Sinônimos: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Hidratos de carbono, açúcares,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glicídeos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 e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glucídeos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.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Tipos: 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Monossacarídeos 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(C</a:t>
            </a:r>
            <a:r>
              <a:rPr kumimoji="0" lang="pt-BR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n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H</a:t>
            </a:r>
            <a:r>
              <a:rPr kumimoji="0" lang="pt-BR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2n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O</a:t>
            </a:r>
            <a:r>
              <a:rPr kumimoji="0" lang="pt-BR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n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)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endParaRPr kumimoji="0" lang="pt-B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Triose: C</a:t>
            </a:r>
            <a:r>
              <a:rPr kumimoji="0" lang="pt-BR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3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H</a:t>
            </a:r>
            <a:r>
              <a:rPr kumimoji="0" lang="pt-BR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6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O</a:t>
            </a:r>
            <a:r>
              <a:rPr kumimoji="0" lang="pt-BR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3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Tetrose: C</a:t>
            </a:r>
            <a:r>
              <a:rPr kumimoji="0" lang="pt-BR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4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H</a:t>
            </a:r>
            <a:r>
              <a:rPr kumimoji="0" lang="pt-BR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8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O</a:t>
            </a:r>
            <a:r>
              <a:rPr kumimoji="0" lang="pt-BR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4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Pentose: C</a:t>
            </a:r>
            <a:r>
              <a:rPr kumimoji="0" lang="pt-BR" sz="1800" b="0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5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H</a:t>
            </a:r>
            <a:r>
              <a:rPr kumimoji="0" lang="pt-BR" sz="1800" b="0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10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O</a:t>
            </a:r>
            <a:r>
              <a:rPr kumimoji="0" lang="pt-BR" sz="1800" b="0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5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Hexose: C</a:t>
            </a:r>
            <a:r>
              <a:rPr kumimoji="0" lang="pt-BR" sz="1800" b="0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6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H</a:t>
            </a:r>
            <a:r>
              <a:rPr kumimoji="0" lang="pt-BR" sz="1800" b="0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12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O</a:t>
            </a:r>
            <a:r>
              <a:rPr kumimoji="0" lang="pt-BR" sz="1800" b="0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6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Heptose: C</a:t>
            </a:r>
            <a:r>
              <a:rPr kumimoji="0" lang="pt-BR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7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H</a:t>
            </a:r>
            <a:r>
              <a:rPr kumimoji="0" lang="pt-BR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14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O</a:t>
            </a:r>
            <a:r>
              <a:rPr kumimoji="0" lang="pt-BR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7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pt-BR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	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143500" y="5072063"/>
            <a:ext cx="3357563" cy="3381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nº de carbonos que varia de 3 a 7.</a:t>
            </a:r>
          </a:p>
        </p:txBody>
      </p:sp>
      <p:sp>
        <p:nvSpPr>
          <p:cNvPr id="8" name="Chave direita 7"/>
          <p:cNvSpPr/>
          <p:nvPr/>
        </p:nvSpPr>
        <p:spPr>
          <a:xfrm>
            <a:off x="3214688" y="5929313"/>
            <a:ext cx="142875" cy="500062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357563" y="6000750"/>
            <a:ext cx="3357562" cy="3381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Mais importantes</a:t>
            </a:r>
          </a:p>
        </p:txBody>
      </p:sp>
    </p:spTree>
    <p:extLst>
      <p:ext uri="{BB962C8B-B14F-4D97-AF65-F5344CB8AC3E}">
        <p14:creationId xmlns:p14="http://schemas.microsoft.com/office/powerpoint/2010/main" val="2856141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/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charset="0"/>
              </a:rPr>
              <a:t>Bioquímica Celular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071563"/>
            <a:ext cx="8929688" cy="1846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1) Carboidratos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II. </a:t>
            </a: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Disscarídeos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C</a:t>
            </a:r>
            <a:r>
              <a:rPr kumimoji="0" lang="pt-BR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12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H</a:t>
            </a:r>
            <a:r>
              <a:rPr kumimoji="0" lang="pt-BR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24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O</a:t>
            </a:r>
            <a:r>
              <a:rPr kumimoji="0" lang="pt-BR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12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São formados a partir da união de dois monossacarídeos.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	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500063" y="2571750"/>
          <a:ext cx="8001000" cy="2411488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357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1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17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2855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Tipos de dissacarídeos</a:t>
                      </a: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Monossacarídeos formadores</a:t>
                      </a: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Obtenção</a:t>
                      </a:r>
                    </a:p>
                  </a:txBody>
                  <a:tcPr marL="91439" marR="91439" marT="45714" marB="4571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855">
                <a:tc>
                  <a:txBody>
                    <a:bodyPr/>
                    <a:lstStyle/>
                    <a:p>
                      <a:r>
                        <a:rPr lang="pt-BR" sz="1800" b="1" dirty="0"/>
                        <a:t>Maltose</a:t>
                      </a: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r>
                        <a:rPr lang="pt-BR" sz="1800" dirty="0"/>
                        <a:t>Glicose</a:t>
                      </a:r>
                      <a:r>
                        <a:rPr lang="pt-BR" sz="1800" baseline="0" dirty="0"/>
                        <a:t> + Glicose</a:t>
                      </a:r>
                      <a:endParaRPr lang="pt-BR" sz="1800" dirty="0"/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r>
                        <a:rPr lang="pt-BR" sz="1800" dirty="0"/>
                        <a:t>Vegetais</a:t>
                      </a:r>
                    </a:p>
                  </a:txBody>
                  <a:tcPr marL="91439" marR="91439" marT="45714" marB="4571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855">
                <a:tc>
                  <a:txBody>
                    <a:bodyPr/>
                    <a:lstStyle/>
                    <a:p>
                      <a:r>
                        <a:rPr lang="pt-BR" sz="1800" b="1" dirty="0" err="1"/>
                        <a:t>Celobiose</a:t>
                      </a:r>
                      <a:endParaRPr lang="pt-BR" sz="1800" b="1" dirty="0"/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r>
                        <a:rPr lang="pt-BR" sz="1800" dirty="0"/>
                        <a:t>Glicose</a:t>
                      </a:r>
                      <a:r>
                        <a:rPr lang="pt-BR" sz="1800" baseline="0" dirty="0"/>
                        <a:t> + Glicose</a:t>
                      </a:r>
                      <a:endParaRPr lang="pt-BR" sz="1800" dirty="0"/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r>
                        <a:rPr lang="pt-BR" sz="1800" dirty="0"/>
                        <a:t>Degradação da celulose</a:t>
                      </a:r>
                    </a:p>
                  </a:txBody>
                  <a:tcPr marL="91439" marR="91439" marT="45714" marB="4571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992">
                <a:tc>
                  <a:txBody>
                    <a:bodyPr/>
                    <a:lstStyle/>
                    <a:p>
                      <a:r>
                        <a:rPr lang="pt-BR" sz="1800" b="1" dirty="0"/>
                        <a:t>Sacarose</a:t>
                      </a: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r>
                        <a:rPr lang="pt-BR" sz="1800" dirty="0"/>
                        <a:t>Glicose + Frutose</a:t>
                      </a: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r>
                        <a:rPr lang="pt-BR" sz="1800" dirty="0"/>
                        <a:t>Cana</a:t>
                      </a:r>
                      <a:r>
                        <a:rPr lang="pt-BR" sz="1800" baseline="0" dirty="0"/>
                        <a:t> de açúcar (açúcar de cozinha)</a:t>
                      </a:r>
                      <a:endParaRPr lang="pt-BR" sz="1800" dirty="0"/>
                    </a:p>
                  </a:txBody>
                  <a:tcPr marL="91439" marR="91439" marT="45714" marB="4571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2855">
                <a:tc>
                  <a:txBody>
                    <a:bodyPr/>
                    <a:lstStyle/>
                    <a:p>
                      <a:r>
                        <a:rPr lang="pt-BR" sz="1800" b="1" dirty="0"/>
                        <a:t>Lactose</a:t>
                      </a: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r>
                        <a:rPr lang="pt-BR" sz="1800" dirty="0"/>
                        <a:t>Glicose + Galactose</a:t>
                      </a: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r>
                        <a:rPr lang="pt-BR" sz="1800" dirty="0"/>
                        <a:t>Açúcar do leite</a:t>
                      </a:r>
                    </a:p>
                  </a:txBody>
                  <a:tcPr marL="91439" marR="91439" marT="45714" marB="4571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5068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/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charset="0"/>
              </a:rPr>
              <a:t>Bioquímica Celular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071563"/>
            <a:ext cx="8929688" cy="1846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1" dirty="0">
                <a:solidFill>
                  <a:srgbClr val="4F81BD">
                    <a:lumMod val="50000"/>
                  </a:srgbClr>
                </a:solidFill>
                <a:latin typeface="Tahoma" pitchFamily="34" charset="0"/>
                <a:cs typeface="Tahoma" pitchFamily="34" charset="0"/>
              </a:rPr>
              <a:t>1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) Carboidratos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III. Polissacarídeos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São formados a partir da união de centenas e centenas de monossacarídeos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	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500063" y="2428875"/>
          <a:ext cx="8215312" cy="387985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7139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01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779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Tipos de Polissacarídeos</a:t>
                      </a: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Funções</a:t>
                      </a:r>
                    </a:p>
                  </a:txBody>
                  <a:tcPr marL="91439" marR="91439" marT="45723" marB="4572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871">
                <a:tc>
                  <a:txBody>
                    <a:bodyPr/>
                    <a:lstStyle/>
                    <a:p>
                      <a:pPr algn="ctr"/>
                      <a:endParaRPr lang="pt-BR" sz="1800" b="1" dirty="0"/>
                    </a:p>
                    <a:p>
                      <a:pPr algn="ctr"/>
                      <a:r>
                        <a:rPr lang="pt-BR" sz="1800" b="1" dirty="0"/>
                        <a:t>Amido</a:t>
                      </a: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Reserva</a:t>
                      </a:r>
                      <a:r>
                        <a:rPr lang="pt-BR" sz="1600" baseline="0" dirty="0"/>
                        <a:t> energética das plantas e das algas</a:t>
                      </a:r>
                    </a:p>
                    <a:p>
                      <a:r>
                        <a:rPr lang="pt-BR" sz="1600" baseline="0" dirty="0"/>
                        <a:t>Formado a partir da ligação entre centenas de glicoses</a:t>
                      </a:r>
                    </a:p>
                    <a:p>
                      <a:r>
                        <a:rPr lang="pt-BR" sz="1600" baseline="0" dirty="0"/>
                        <a:t>Fonte mais importante de carboidrato para o homem</a:t>
                      </a:r>
                    </a:p>
                    <a:p>
                      <a:r>
                        <a:rPr lang="pt-BR" sz="1600" baseline="0" dirty="0"/>
                        <a:t>Presente no milho, soja, arroz, feijão, etc.</a:t>
                      </a:r>
                      <a:endParaRPr lang="pt-BR" sz="1600" dirty="0"/>
                    </a:p>
                  </a:txBody>
                  <a:tcPr marL="91439" marR="91439" marT="45723" marB="457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3015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/>
                        <a:t>Glicogênio</a:t>
                      </a: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Reserva energética dos animais</a:t>
                      </a:r>
                    </a:p>
                    <a:p>
                      <a:r>
                        <a:rPr lang="pt-BR" sz="1600" dirty="0"/>
                        <a:t>Presente no fígado e nos músculos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aseline="0" dirty="0"/>
                        <a:t>Formado a partir da ligação entre centenas de glicoses</a:t>
                      </a:r>
                    </a:p>
                  </a:txBody>
                  <a:tcPr marL="91439" marR="91439" marT="45723" marB="4572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159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/>
                        <a:t>Quitina</a:t>
                      </a: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Polissacarídeo estrutural</a:t>
                      </a:r>
                    </a:p>
                    <a:p>
                      <a:r>
                        <a:rPr lang="pt-BR" sz="1600" dirty="0"/>
                        <a:t>Forma</a:t>
                      </a:r>
                      <a:r>
                        <a:rPr lang="pt-BR" sz="1600" baseline="0" dirty="0"/>
                        <a:t> o exoesqueleto dos </a:t>
                      </a:r>
                      <a:r>
                        <a:rPr lang="pt-BR" sz="1600" baseline="0" dirty="0" err="1"/>
                        <a:t>atrópodes</a:t>
                      </a:r>
                      <a:r>
                        <a:rPr lang="pt-BR" sz="1600" baseline="0" dirty="0"/>
                        <a:t> e parede celular de fungos</a:t>
                      </a:r>
                      <a:endParaRPr lang="pt-BR" sz="1600" dirty="0"/>
                    </a:p>
                  </a:txBody>
                  <a:tcPr marL="91439" marR="91439" marT="45723" marB="4572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3015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/>
                        <a:t>Celulose</a:t>
                      </a: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Polissacarídeo</a:t>
                      </a:r>
                      <a:r>
                        <a:rPr lang="pt-BR" sz="1600" baseline="0" dirty="0"/>
                        <a:t> estrutural</a:t>
                      </a:r>
                    </a:p>
                    <a:p>
                      <a:r>
                        <a:rPr lang="pt-BR" sz="1600" baseline="0" dirty="0"/>
                        <a:t>Forma parede celular de células vegetais</a:t>
                      </a:r>
                    </a:p>
                    <a:p>
                      <a:r>
                        <a:rPr lang="pt-BR" sz="1600" baseline="0" dirty="0"/>
                        <a:t>Presente nas fibras vegetais (evita a constipação)</a:t>
                      </a:r>
                      <a:endParaRPr lang="pt-BR" sz="1600" dirty="0"/>
                    </a:p>
                  </a:txBody>
                  <a:tcPr marL="91439" marR="91439" marT="45723" marB="4572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5090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/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charset="0"/>
              </a:rPr>
              <a:t>Bioquímica Celular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071563"/>
            <a:ext cx="8929688" cy="41549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2) Lipídeos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	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Substância orgânica insolúvel em água e solúvel em solventes orgânicos apolares.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Moléculas apolares (sem carga elétrica)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arenR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Glicerídeos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Glicerol + Ácidos graxos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Monoglicerídeo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: Glicerol + 1 Ácido graxo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Diglicerídeo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: Glicerol + 2 Ácidos graxos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Triglicerídeo: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Glicerol + 3 Ácidos graxos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Glicerol: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Álcool cujas moléculas apresentam três carbonos e três hidroxilas (OH)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	</a:t>
            </a:r>
          </a:p>
        </p:txBody>
      </p:sp>
      <p:pic>
        <p:nvPicPr>
          <p:cNvPr id="14341" name="Imagem 5" descr="glicerol.JPG"/>
          <p:cNvPicPr>
            <a:picLocks noChangeAspect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5000625"/>
            <a:ext cx="1143000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7072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/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charset="0"/>
              </a:rPr>
              <a:t>Bioquímica Celular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071563"/>
            <a:ext cx="8929688" cy="2216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2) Lipídeos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arenR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Glicerídeos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Ácido Graxo: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 Moléculas que possuem longas cadeias carbônicas com um grupo carboxila (COOH).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	</a:t>
            </a:r>
          </a:p>
        </p:txBody>
      </p:sp>
      <p:pic>
        <p:nvPicPr>
          <p:cNvPr id="15365" name="Imagem 6" descr="acido graxo insaturad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2714625"/>
            <a:ext cx="1330325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Imagem 7" descr="acido graxo saturad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2714625"/>
            <a:ext cx="85725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Imagem 9" descr="acido graxo insaturado 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3071813"/>
            <a:ext cx="1851025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Imagem 10" descr="acido graxo saturado 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2786063"/>
            <a:ext cx="9429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2786063" y="3143250"/>
            <a:ext cx="285750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Cadeia carbônica insaturada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Há presença de ligações dupla.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A molécula sofre uma curvatura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714750" y="4572000"/>
            <a:ext cx="285750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Cadeia carbônica saturada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Só possui ligações simples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A molécula é linear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367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/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charset="0"/>
              </a:rPr>
              <a:t>Bioquímica Celular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071563"/>
            <a:ext cx="8929718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2) Lipídeos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	</a:t>
            </a:r>
          </a:p>
        </p:txBody>
      </p:sp>
      <p:pic>
        <p:nvPicPr>
          <p:cNvPr id="21506" name="Picture 2" descr="Resultado de imagem para funÃ§oes lipÃ­dios">
            <a:extLst>
              <a:ext uri="{FF2B5EF4-FFF2-40B4-BE49-F238E27FC236}">
                <a16:creationId xmlns:a16="http://schemas.microsoft.com/office/drawing/2014/main" id="{50E494FC-0819-485F-B7F0-111DE6F00E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t="23692" b="4671"/>
          <a:stretch/>
        </p:blipFill>
        <p:spPr bwMode="auto">
          <a:xfrm>
            <a:off x="360040" y="1810227"/>
            <a:ext cx="8423919" cy="491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176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/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charset="0"/>
              </a:rPr>
              <a:t>Bioquímica Celular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071563"/>
            <a:ext cx="8929688" cy="44012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2) Lipídeos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II) Esteróides</a:t>
            </a:r>
          </a:p>
          <a:p>
            <a:pPr marL="1714500" marR="0" lvl="3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Problemas associados ao colesterol</a:t>
            </a: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714500" marR="0" lvl="3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714500" marR="0" lvl="3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</p:txBody>
      </p:sp>
      <p:pic>
        <p:nvPicPr>
          <p:cNvPr id="21510" name="Imagem 6" descr="atheroscleros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983" y="1220713"/>
            <a:ext cx="40005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5096475" y="4365104"/>
            <a:ext cx="3857625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Aterosclerose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Formação de placas na parede dos vasos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Diminuição do calibre dos vasos sanguíneos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Consequências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: Doenças cardiovasculares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Infarto do miocárdio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AVCs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(Acides vasculares cerebrais)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23554" name="Picture 2" descr="Resultado de imagem para LDL HDL e VLDL">
            <a:extLst>
              <a:ext uri="{FF2B5EF4-FFF2-40B4-BE49-F238E27FC236}">
                <a16:creationId xmlns:a16="http://schemas.microsoft.com/office/drawing/2014/main" id="{EC95B0BE-5793-4E83-B8EE-65C9C2202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12" y="2447446"/>
            <a:ext cx="4953600" cy="37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963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/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charset="0"/>
              </a:rPr>
              <a:t>Bioquímica Celular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071563"/>
            <a:ext cx="8929688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3) Proteínas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1714500" marR="0" lvl="3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São macromoléculas orgânicas de alto peso molecular constituídas por unidades ou monômeros denominados aminoácidos.</a:t>
            </a: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Os aminoácidos estão ligados entre si por ligações peptídicas.	</a:t>
            </a:r>
          </a:p>
        </p:txBody>
      </p:sp>
      <p:grpSp>
        <p:nvGrpSpPr>
          <p:cNvPr id="25605" name="Grupo 11"/>
          <p:cNvGrpSpPr>
            <a:grpSpLocks/>
          </p:cNvGrpSpPr>
          <p:nvPr/>
        </p:nvGrpSpPr>
        <p:grpSpPr bwMode="auto">
          <a:xfrm>
            <a:off x="1928813" y="3143250"/>
            <a:ext cx="500062" cy="500063"/>
            <a:chOff x="1928794" y="3143248"/>
            <a:chExt cx="500066" cy="500066"/>
          </a:xfrm>
        </p:grpSpPr>
        <p:sp>
          <p:nvSpPr>
            <p:cNvPr id="10" name="Elipse 9"/>
            <p:cNvSpPr/>
            <p:nvPr/>
          </p:nvSpPr>
          <p:spPr>
            <a:xfrm>
              <a:off x="1928794" y="3143248"/>
              <a:ext cx="500066" cy="50006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670" name="CaixaDeTexto 10"/>
            <p:cNvSpPr txBox="1">
              <a:spLocks noChangeArrowheads="1"/>
            </p:cNvSpPr>
            <p:nvPr/>
          </p:nvSpPr>
          <p:spPr bwMode="auto">
            <a:xfrm>
              <a:off x="2000232" y="3214686"/>
              <a:ext cx="4286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charset="0"/>
                </a:rPr>
                <a:t>A</a:t>
              </a:r>
            </a:p>
          </p:txBody>
        </p:sp>
      </p:grpSp>
      <p:grpSp>
        <p:nvGrpSpPr>
          <p:cNvPr id="25606" name="Grupo 12"/>
          <p:cNvGrpSpPr>
            <a:grpSpLocks/>
          </p:cNvGrpSpPr>
          <p:nvPr/>
        </p:nvGrpSpPr>
        <p:grpSpPr bwMode="auto">
          <a:xfrm>
            <a:off x="2786063" y="3143250"/>
            <a:ext cx="500062" cy="500063"/>
            <a:chOff x="1928794" y="3143248"/>
            <a:chExt cx="500066" cy="500066"/>
          </a:xfrm>
        </p:grpSpPr>
        <p:sp>
          <p:nvSpPr>
            <p:cNvPr id="14" name="Elipse 13"/>
            <p:cNvSpPr/>
            <p:nvPr/>
          </p:nvSpPr>
          <p:spPr>
            <a:xfrm>
              <a:off x="1928794" y="3143248"/>
              <a:ext cx="500066" cy="50006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668" name="CaixaDeTexto 14"/>
            <p:cNvSpPr txBox="1">
              <a:spLocks noChangeArrowheads="1"/>
            </p:cNvSpPr>
            <p:nvPr/>
          </p:nvSpPr>
          <p:spPr bwMode="auto">
            <a:xfrm>
              <a:off x="2000232" y="3214686"/>
              <a:ext cx="4286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charset="0"/>
                </a:rPr>
                <a:t>A</a:t>
              </a:r>
            </a:p>
          </p:txBody>
        </p:sp>
      </p:grpSp>
      <p:grpSp>
        <p:nvGrpSpPr>
          <p:cNvPr id="25607" name="Grupo 15"/>
          <p:cNvGrpSpPr>
            <a:grpSpLocks/>
          </p:cNvGrpSpPr>
          <p:nvPr/>
        </p:nvGrpSpPr>
        <p:grpSpPr bwMode="auto">
          <a:xfrm>
            <a:off x="3643313" y="3143250"/>
            <a:ext cx="500062" cy="500063"/>
            <a:chOff x="1928794" y="3143248"/>
            <a:chExt cx="500066" cy="500066"/>
          </a:xfrm>
        </p:grpSpPr>
        <p:sp>
          <p:nvSpPr>
            <p:cNvPr id="17" name="Elipse 16"/>
            <p:cNvSpPr/>
            <p:nvPr/>
          </p:nvSpPr>
          <p:spPr>
            <a:xfrm>
              <a:off x="1928794" y="3143248"/>
              <a:ext cx="500066" cy="50006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666" name="CaixaDeTexto 17"/>
            <p:cNvSpPr txBox="1">
              <a:spLocks noChangeArrowheads="1"/>
            </p:cNvSpPr>
            <p:nvPr/>
          </p:nvSpPr>
          <p:spPr bwMode="auto">
            <a:xfrm>
              <a:off x="2000232" y="3214686"/>
              <a:ext cx="4286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charset="0"/>
                </a:rPr>
                <a:t>A</a:t>
              </a:r>
            </a:p>
          </p:txBody>
        </p:sp>
      </p:grpSp>
      <p:grpSp>
        <p:nvGrpSpPr>
          <p:cNvPr id="25608" name="Grupo 18"/>
          <p:cNvGrpSpPr>
            <a:grpSpLocks/>
          </p:cNvGrpSpPr>
          <p:nvPr/>
        </p:nvGrpSpPr>
        <p:grpSpPr bwMode="auto">
          <a:xfrm>
            <a:off x="4500563" y="3143250"/>
            <a:ext cx="500062" cy="500063"/>
            <a:chOff x="1928794" y="3143248"/>
            <a:chExt cx="500066" cy="500066"/>
          </a:xfrm>
        </p:grpSpPr>
        <p:sp>
          <p:nvSpPr>
            <p:cNvPr id="20" name="Elipse 19"/>
            <p:cNvSpPr/>
            <p:nvPr/>
          </p:nvSpPr>
          <p:spPr>
            <a:xfrm>
              <a:off x="1928794" y="3143248"/>
              <a:ext cx="500066" cy="50006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664" name="CaixaDeTexto 20"/>
            <p:cNvSpPr txBox="1">
              <a:spLocks noChangeArrowheads="1"/>
            </p:cNvSpPr>
            <p:nvPr/>
          </p:nvSpPr>
          <p:spPr bwMode="auto">
            <a:xfrm>
              <a:off x="2000232" y="3214686"/>
              <a:ext cx="4286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charset="0"/>
                </a:rPr>
                <a:t>A</a:t>
              </a:r>
            </a:p>
          </p:txBody>
        </p:sp>
      </p:grpSp>
      <p:grpSp>
        <p:nvGrpSpPr>
          <p:cNvPr id="25609" name="Grupo 21"/>
          <p:cNvGrpSpPr>
            <a:grpSpLocks/>
          </p:cNvGrpSpPr>
          <p:nvPr/>
        </p:nvGrpSpPr>
        <p:grpSpPr bwMode="auto">
          <a:xfrm>
            <a:off x="5357813" y="3143250"/>
            <a:ext cx="500062" cy="500063"/>
            <a:chOff x="1928794" y="3143248"/>
            <a:chExt cx="500066" cy="500066"/>
          </a:xfrm>
        </p:grpSpPr>
        <p:sp>
          <p:nvSpPr>
            <p:cNvPr id="23" name="Elipse 22"/>
            <p:cNvSpPr/>
            <p:nvPr/>
          </p:nvSpPr>
          <p:spPr>
            <a:xfrm>
              <a:off x="1928794" y="3143248"/>
              <a:ext cx="500066" cy="50006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662" name="CaixaDeTexto 23"/>
            <p:cNvSpPr txBox="1">
              <a:spLocks noChangeArrowheads="1"/>
            </p:cNvSpPr>
            <p:nvPr/>
          </p:nvSpPr>
          <p:spPr bwMode="auto">
            <a:xfrm>
              <a:off x="2000232" y="3214686"/>
              <a:ext cx="4286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charset="0"/>
                </a:rPr>
                <a:t>A</a:t>
              </a:r>
            </a:p>
          </p:txBody>
        </p:sp>
      </p:grpSp>
      <p:grpSp>
        <p:nvGrpSpPr>
          <p:cNvPr id="25610" name="Grupo 24"/>
          <p:cNvGrpSpPr>
            <a:grpSpLocks/>
          </p:cNvGrpSpPr>
          <p:nvPr/>
        </p:nvGrpSpPr>
        <p:grpSpPr bwMode="auto">
          <a:xfrm>
            <a:off x="6215063" y="3143250"/>
            <a:ext cx="500062" cy="500063"/>
            <a:chOff x="1928794" y="3143248"/>
            <a:chExt cx="500066" cy="500066"/>
          </a:xfrm>
        </p:grpSpPr>
        <p:sp>
          <p:nvSpPr>
            <p:cNvPr id="26" name="Elipse 25"/>
            <p:cNvSpPr/>
            <p:nvPr/>
          </p:nvSpPr>
          <p:spPr>
            <a:xfrm>
              <a:off x="1928794" y="3143248"/>
              <a:ext cx="500066" cy="50006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660" name="CaixaDeTexto 26"/>
            <p:cNvSpPr txBox="1">
              <a:spLocks noChangeArrowheads="1"/>
            </p:cNvSpPr>
            <p:nvPr/>
          </p:nvSpPr>
          <p:spPr bwMode="auto">
            <a:xfrm>
              <a:off x="2000232" y="3214686"/>
              <a:ext cx="4286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charset="0"/>
                </a:rPr>
                <a:t>A</a:t>
              </a:r>
            </a:p>
          </p:txBody>
        </p:sp>
      </p:grpSp>
      <p:cxnSp>
        <p:nvCxnSpPr>
          <p:cNvPr id="31" name="Conector reto 30"/>
          <p:cNvCxnSpPr>
            <a:stCxn id="25670" idx="3"/>
            <a:endCxn id="14" idx="2"/>
          </p:cNvCxnSpPr>
          <p:nvPr/>
        </p:nvCxnSpPr>
        <p:spPr>
          <a:xfrm flipV="1">
            <a:off x="2428875" y="3392488"/>
            <a:ext cx="357188" cy="63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Conector reto 31"/>
          <p:cNvCxnSpPr/>
          <p:nvPr/>
        </p:nvCxnSpPr>
        <p:spPr>
          <a:xfrm flipV="1">
            <a:off x="3286125" y="3357563"/>
            <a:ext cx="357188" cy="63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Conector reto 32"/>
          <p:cNvCxnSpPr/>
          <p:nvPr/>
        </p:nvCxnSpPr>
        <p:spPr>
          <a:xfrm flipV="1">
            <a:off x="4143375" y="3357563"/>
            <a:ext cx="357188" cy="63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Conector reto 33"/>
          <p:cNvCxnSpPr/>
          <p:nvPr/>
        </p:nvCxnSpPr>
        <p:spPr>
          <a:xfrm flipV="1">
            <a:off x="5000625" y="3357563"/>
            <a:ext cx="357188" cy="63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Conector reto 34"/>
          <p:cNvCxnSpPr/>
          <p:nvPr/>
        </p:nvCxnSpPr>
        <p:spPr>
          <a:xfrm flipV="1">
            <a:off x="5857875" y="3357563"/>
            <a:ext cx="357188" cy="63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616" name="CaixaDeTexto 35"/>
          <p:cNvSpPr txBox="1">
            <a:spLocks noChangeArrowheads="1"/>
          </p:cNvSpPr>
          <p:nvPr/>
        </p:nvSpPr>
        <p:spPr bwMode="auto">
          <a:xfrm>
            <a:off x="1714500" y="4000500"/>
            <a:ext cx="1143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t>Aminoácido</a:t>
            </a:r>
          </a:p>
        </p:txBody>
      </p:sp>
      <p:sp>
        <p:nvSpPr>
          <p:cNvPr id="25617" name="CaixaDeTexto 36"/>
          <p:cNvSpPr txBox="1">
            <a:spLocks noChangeArrowheads="1"/>
          </p:cNvSpPr>
          <p:nvPr/>
        </p:nvSpPr>
        <p:spPr bwMode="auto">
          <a:xfrm>
            <a:off x="3143250" y="4000500"/>
            <a:ext cx="114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t>Ligação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t>Peptídica</a:t>
            </a:r>
          </a:p>
        </p:txBody>
      </p:sp>
      <p:cxnSp>
        <p:nvCxnSpPr>
          <p:cNvPr id="39" name="Conector reto 38"/>
          <p:cNvCxnSpPr/>
          <p:nvPr/>
        </p:nvCxnSpPr>
        <p:spPr>
          <a:xfrm rot="16200000" flipH="1">
            <a:off x="3250407" y="3679031"/>
            <a:ext cx="500062" cy="142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/>
          <p:cNvCxnSpPr>
            <a:endCxn id="25616" idx="0"/>
          </p:cNvCxnSpPr>
          <p:nvPr/>
        </p:nvCxnSpPr>
        <p:spPr>
          <a:xfrm rot="16200000" flipH="1">
            <a:off x="2107407" y="3821906"/>
            <a:ext cx="285750" cy="71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20" name="CaixaDeTexto 41"/>
          <p:cNvSpPr txBox="1">
            <a:spLocks noChangeArrowheads="1"/>
          </p:cNvSpPr>
          <p:nvPr/>
        </p:nvSpPr>
        <p:spPr bwMode="auto">
          <a:xfrm>
            <a:off x="7215188" y="3214688"/>
            <a:ext cx="1357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t>Polipeptídeo</a:t>
            </a:r>
          </a:p>
        </p:txBody>
      </p:sp>
      <p:sp>
        <p:nvSpPr>
          <p:cNvPr id="43" name="Chave direita 42"/>
          <p:cNvSpPr/>
          <p:nvPr/>
        </p:nvSpPr>
        <p:spPr>
          <a:xfrm>
            <a:off x="7000875" y="3071813"/>
            <a:ext cx="142875" cy="64293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5622" name="Grupo 43"/>
          <p:cNvGrpSpPr>
            <a:grpSpLocks/>
          </p:cNvGrpSpPr>
          <p:nvPr/>
        </p:nvGrpSpPr>
        <p:grpSpPr bwMode="auto">
          <a:xfrm>
            <a:off x="928688" y="4857750"/>
            <a:ext cx="500062" cy="500063"/>
            <a:chOff x="1928794" y="3143248"/>
            <a:chExt cx="500066" cy="500066"/>
          </a:xfrm>
        </p:grpSpPr>
        <p:sp>
          <p:nvSpPr>
            <p:cNvPr id="45" name="Elipse 44"/>
            <p:cNvSpPr/>
            <p:nvPr/>
          </p:nvSpPr>
          <p:spPr>
            <a:xfrm>
              <a:off x="1928794" y="3143248"/>
              <a:ext cx="500066" cy="50006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658" name="CaixaDeTexto 45"/>
            <p:cNvSpPr txBox="1">
              <a:spLocks noChangeArrowheads="1"/>
            </p:cNvSpPr>
            <p:nvPr/>
          </p:nvSpPr>
          <p:spPr bwMode="auto">
            <a:xfrm>
              <a:off x="2000232" y="3214686"/>
              <a:ext cx="4286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charset="0"/>
                </a:rPr>
                <a:t>A</a:t>
              </a:r>
            </a:p>
          </p:txBody>
        </p:sp>
      </p:grpSp>
      <p:grpSp>
        <p:nvGrpSpPr>
          <p:cNvPr id="25623" name="Grupo 46"/>
          <p:cNvGrpSpPr>
            <a:grpSpLocks/>
          </p:cNvGrpSpPr>
          <p:nvPr/>
        </p:nvGrpSpPr>
        <p:grpSpPr bwMode="auto">
          <a:xfrm>
            <a:off x="1785938" y="4857750"/>
            <a:ext cx="500062" cy="500063"/>
            <a:chOff x="1928794" y="3143248"/>
            <a:chExt cx="500066" cy="500066"/>
          </a:xfrm>
        </p:grpSpPr>
        <p:sp>
          <p:nvSpPr>
            <p:cNvPr id="48" name="Elipse 47"/>
            <p:cNvSpPr/>
            <p:nvPr/>
          </p:nvSpPr>
          <p:spPr>
            <a:xfrm>
              <a:off x="1928794" y="3143248"/>
              <a:ext cx="500066" cy="50006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656" name="CaixaDeTexto 48"/>
            <p:cNvSpPr txBox="1">
              <a:spLocks noChangeArrowheads="1"/>
            </p:cNvSpPr>
            <p:nvPr/>
          </p:nvSpPr>
          <p:spPr bwMode="auto">
            <a:xfrm>
              <a:off x="2000232" y="3214686"/>
              <a:ext cx="4286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charset="0"/>
                </a:rPr>
                <a:t>A</a:t>
              </a:r>
            </a:p>
          </p:txBody>
        </p:sp>
      </p:grpSp>
      <p:cxnSp>
        <p:nvCxnSpPr>
          <p:cNvPr id="50" name="Conector reto 49"/>
          <p:cNvCxnSpPr/>
          <p:nvPr/>
        </p:nvCxnSpPr>
        <p:spPr>
          <a:xfrm flipV="1">
            <a:off x="1428750" y="5108575"/>
            <a:ext cx="357188" cy="476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5625" name="Grupo 50"/>
          <p:cNvGrpSpPr>
            <a:grpSpLocks/>
          </p:cNvGrpSpPr>
          <p:nvPr/>
        </p:nvGrpSpPr>
        <p:grpSpPr bwMode="auto">
          <a:xfrm>
            <a:off x="928688" y="5500688"/>
            <a:ext cx="500062" cy="500062"/>
            <a:chOff x="1928794" y="3143248"/>
            <a:chExt cx="500066" cy="500066"/>
          </a:xfrm>
        </p:grpSpPr>
        <p:sp>
          <p:nvSpPr>
            <p:cNvPr id="52" name="Elipse 51"/>
            <p:cNvSpPr/>
            <p:nvPr/>
          </p:nvSpPr>
          <p:spPr>
            <a:xfrm>
              <a:off x="1928794" y="3143248"/>
              <a:ext cx="500066" cy="50006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654" name="CaixaDeTexto 52"/>
            <p:cNvSpPr txBox="1">
              <a:spLocks noChangeArrowheads="1"/>
            </p:cNvSpPr>
            <p:nvPr/>
          </p:nvSpPr>
          <p:spPr bwMode="auto">
            <a:xfrm>
              <a:off x="2000232" y="3214686"/>
              <a:ext cx="4286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charset="0"/>
                </a:rPr>
                <a:t>A</a:t>
              </a:r>
            </a:p>
          </p:txBody>
        </p:sp>
      </p:grpSp>
      <p:grpSp>
        <p:nvGrpSpPr>
          <p:cNvPr id="25626" name="Grupo 53"/>
          <p:cNvGrpSpPr>
            <a:grpSpLocks/>
          </p:cNvGrpSpPr>
          <p:nvPr/>
        </p:nvGrpSpPr>
        <p:grpSpPr bwMode="auto">
          <a:xfrm>
            <a:off x="1785938" y="5500688"/>
            <a:ext cx="500062" cy="500062"/>
            <a:chOff x="1928794" y="3143248"/>
            <a:chExt cx="500066" cy="500066"/>
          </a:xfrm>
        </p:grpSpPr>
        <p:sp>
          <p:nvSpPr>
            <p:cNvPr id="55" name="Elipse 54"/>
            <p:cNvSpPr/>
            <p:nvPr/>
          </p:nvSpPr>
          <p:spPr>
            <a:xfrm>
              <a:off x="1928794" y="3143248"/>
              <a:ext cx="500066" cy="50006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652" name="CaixaDeTexto 55"/>
            <p:cNvSpPr txBox="1">
              <a:spLocks noChangeArrowheads="1"/>
            </p:cNvSpPr>
            <p:nvPr/>
          </p:nvSpPr>
          <p:spPr bwMode="auto">
            <a:xfrm>
              <a:off x="2000232" y="3214686"/>
              <a:ext cx="4286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charset="0"/>
                </a:rPr>
                <a:t>A</a:t>
              </a:r>
            </a:p>
          </p:txBody>
        </p:sp>
      </p:grpSp>
      <p:grpSp>
        <p:nvGrpSpPr>
          <p:cNvPr id="25627" name="Grupo 56"/>
          <p:cNvGrpSpPr>
            <a:grpSpLocks/>
          </p:cNvGrpSpPr>
          <p:nvPr/>
        </p:nvGrpSpPr>
        <p:grpSpPr bwMode="auto">
          <a:xfrm>
            <a:off x="2643188" y="5500688"/>
            <a:ext cx="500062" cy="500062"/>
            <a:chOff x="1928794" y="3143248"/>
            <a:chExt cx="500066" cy="500066"/>
          </a:xfrm>
        </p:grpSpPr>
        <p:sp>
          <p:nvSpPr>
            <p:cNvPr id="58" name="Elipse 57"/>
            <p:cNvSpPr/>
            <p:nvPr/>
          </p:nvSpPr>
          <p:spPr>
            <a:xfrm>
              <a:off x="1928794" y="3143248"/>
              <a:ext cx="500066" cy="50006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650" name="CaixaDeTexto 58"/>
            <p:cNvSpPr txBox="1">
              <a:spLocks noChangeArrowheads="1"/>
            </p:cNvSpPr>
            <p:nvPr/>
          </p:nvSpPr>
          <p:spPr bwMode="auto">
            <a:xfrm>
              <a:off x="2000232" y="3214686"/>
              <a:ext cx="4286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charset="0"/>
                </a:rPr>
                <a:t>A</a:t>
              </a:r>
            </a:p>
          </p:txBody>
        </p:sp>
      </p:grpSp>
      <p:cxnSp>
        <p:nvCxnSpPr>
          <p:cNvPr id="60" name="Conector reto 59"/>
          <p:cNvCxnSpPr/>
          <p:nvPr/>
        </p:nvCxnSpPr>
        <p:spPr>
          <a:xfrm flipV="1">
            <a:off x="1428750" y="5751513"/>
            <a:ext cx="357188" cy="476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Conector reto 60"/>
          <p:cNvCxnSpPr/>
          <p:nvPr/>
        </p:nvCxnSpPr>
        <p:spPr>
          <a:xfrm flipV="1">
            <a:off x="2286000" y="5715000"/>
            <a:ext cx="357188" cy="63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5630" name="Grupo 61"/>
          <p:cNvGrpSpPr>
            <a:grpSpLocks/>
          </p:cNvGrpSpPr>
          <p:nvPr/>
        </p:nvGrpSpPr>
        <p:grpSpPr bwMode="auto">
          <a:xfrm>
            <a:off x="928688" y="6143625"/>
            <a:ext cx="500062" cy="500063"/>
            <a:chOff x="1928794" y="3143248"/>
            <a:chExt cx="500066" cy="500066"/>
          </a:xfrm>
        </p:grpSpPr>
        <p:sp>
          <p:nvSpPr>
            <p:cNvPr id="63" name="Elipse 62"/>
            <p:cNvSpPr/>
            <p:nvPr/>
          </p:nvSpPr>
          <p:spPr>
            <a:xfrm>
              <a:off x="1928794" y="3143248"/>
              <a:ext cx="500066" cy="50006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648" name="CaixaDeTexto 63"/>
            <p:cNvSpPr txBox="1">
              <a:spLocks noChangeArrowheads="1"/>
            </p:cNvSpPr>
            <p:nvPr/>
          </p:nvSpPr>
          <p:spPr bwMode="auto">
            <a:xfrm>
              <a:off x="2000232" y="3214686"/>
              <a:ext cx="4286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charset="0"/>
                </a:rPr>
                <a:t>A</a:t>
              </a:r>
            </a:p>
          </p:txBody>
        </p:sp>
      </p:grpSp>
      <p:grpSp>
        <p:nvGrpSpPr>
          <p:cNvPr id="25631" name="Grupo 64"/>
          <p:cNvGrpSpPr>
            <a:grpSpLocks/>
          </p:cNvGrpSpPr>
          <p:nvPr/>
        </p:nvGrpSpPr>
        <p:grpSpPr bwMode="auto">
          <a:xfrm>
            <a:off x="1785938" y="6143625"/>
            <a:ext cx="500062" cy="500063"/>
            <a:chOff x="1928794" y="3143248"/>
            <a:chExt cx="500066" cy="500066"/>
          </a:xfrm>
        </p:grpSpPr>
        <p:sp>
          <p:nvSpPr>
            <p:cNvPr id="66" name="Elipse 65"/>
            <p:cNvSpPr/>
            <p:nvPr/>
          </p:nvSpPr>
          <p:spPr>
            <a:xfrm>
              <a:off x="1928794" y="3143248"/>
              <a:ext cx="500066" cy="50006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646" name="CaixaDeTexto 66"/>
            <p:cNvSpPr txBox="1">
              <a:spLocks noChangeArrowheads="1"/>
            </p:cNvSpPr>
            <p:nvPr/>
          </p:nvSpPr>
          <p:spPr bwMode="auto">
            <a:xfrm>
              <a:off x="2000232" y="3214686"/>
              <a:ext cx="4286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charset="0"/>
                </a:rPr>
                <a:t>A</a:t>
              </a:r>
            </a:p>
          </p:txBody>
        </p:sp>
      </p:grpSp>
      <p:grpSp>
        <p:nvGrpSpPr>
          <p:cNvPr id="25632" name="Grupo 67"/>
          <p:cNvGrpSpPr>
            <a:grpSpLocks/>
          </p:cNvGrpSpPr>
          <p:nvPr/>
        </p:nvGrpSpPr>
        <p:grpSpPr bwMode="auto">
          <a:xfrm>
            <a:off x="2643188" y="6143625"/>
            <a:ext cx="500062" cy="500063"/>
            <a:chOff x="1928794" y="3143248"/>
            <a:chExt cx="500066" cy="500066"/>
          </a:xfrm>
        </p:grpSpPr>
        <p:sp>
          <p:nvSpPr>
            <p:cNvPr id="69" name="Elipse 68"/>
            <p:cNvSpPr/>
            <p:nvPr/>
          </p:nvSpPr>
          <p:spPr>
            <a:xfrm>
              <a:off x="1928794" y="3143248"/>
              <a:ext cx="500066" cy="50006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644" name="CaixaDeTexto 69"/>
            <p:cNvSpPr txBox="1">
              <a:spLocks noChangeArrowheads="1"/>
            </p:cNvSpPr>
            <p:nvPr/>
          </p:nvSpPr>
          <p:spPr bwMode="auto">
            <a:xfrm>
              <a:off x="2000232" y="3214686"/>
              <a:ext cx="4286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charset="0"/>
                </a:rPr>
                <a:t>A</a:t>
              </a:r>
            </a:p>
          </p:txBody>
        </p:sp>
      </p:grpSp>
      <p:grpSp>
        <p:nvGrpSpPr>
          <p:cNvPr id="25633" name="Grupo 70"/>
          <p:cNvGrpSpPr>
            <a:grpSpLocks/>
          </p:cNvGrpSpPr>
          <p:nvPr/>
        </p:nvGrpSpPr>
        <p:grpSpPr bwMode="auto">
          <a:xfrm>
            <a:off x="3500438" y="6143625"/>
            <a:ext cx="500062" cy="500063"/>
            <a:chOff x="1928794" y="3143248"/>
            <a:chExt cx="500066" cy="500066"/>
          </a:xfrm>
        </p:grpSpPr>
        <p:sp>
          <p:nvSpPr>
            <p:cNvPr id="72" name="Elipse 71"/>
            <p:cNvSpPr/>
            <p:nvPr/>
          </p:nvSpPr>
          <p:spPr>
            <a:xfrm>
              <a:off x="1928794" y="3143248"/>
              <a:ext cx="500066" cy="50006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642" name="CaixaDeTexto 72"/>
            <p:cNvSpPr txBox="1">
              <a:spLocks noChangeArrowheads="1"/>
            </p:cNvSpPr>
            <p:nvPr/>
          </p:nvSpPr>
          <p:spPr bwMode="auto">
            <a:xfrm>
              <a:off x="2000232" y="3214686"/>
              <a:ext cx="4286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charset="0"/>
                </a:rPr>
                <a:t>A</a:t>
              </a:r>
            </a:p>
          </p:txBody>
        </p:sp>
      </p:grpSp>
      <p:cxnSp>
        <p:nvCxnSpPr>
          <p:cNvPr id="74" name="Conector reto 73"/>
          <p:cNvCxnSpPr/>
          <p:nvPr/>
        </p:nvCxnSpPr>
        <p:spPr>
          <a:xfrm flipV="1">
            <a:off x="1428750" y="6394450"/>
            <a:ext cx="357188" cy="476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5" name="Conector reto 74"/>
          <p:cNvCxnSpPr/>
          <p:nvPr/>
        </p:nvCxnSpPr>
        <p:spPr>
          <a:xfrm flipV="1">
            <a:off x="2286000" y="6357938"/>
            <a:ext cx="357188" cy="63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6" name="Conector reto 75"/>
          <p:cNvCxnSpPr/>
          <p:nvPr/>
        </p:nvCxnSpPr>
        <p:spPr>
          <a:xfrm flipV="1">
            <a:off x="3143250" y="6357938"/>
            <a:ext cx="357188" cy="63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637" name="CaixaDeTexto 76"/>
          <p:cNvSpPr txBox="1">
            <a:spLocks noChangeArrowheads="1"/>
          </p:cNvSpPr>
          <p:nvPr/>
        </p:nvSpPr>
        <p:spPr bwMode="auto">
          <a:xfrm>
            <a:off x="2500313" y="4929188"/>
            <a:ext cx="1357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t>Dipeptídeo</a:t>
            </a:r>
          </a:p>
        </p:txBody>
      </p:sp>
      <p:sp>
        <p:nvSpPr>
          <p:cNvPr id="25638" name="CaixaDeTexto 77"/>
          <p:cNvSpPr txBox="1">
            <a:spLocks noChangeArrowheads="1"/>
          </p:cNvSpPr>
          <p:nvPr/>
        </p:nvSpPr>
        <p:spPr bwMode="auto">
          <a:xfrm>
            <a:off x="3286125" y="5572125"/>
            <a:ext cx="1357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t>Tripeptídeo</a:t>
            </a:r>
          </a:p>
        </p:txBody>
      </p:sp>
      <p:sp>
        <p:nvSpPr>
          <p:cNvPr id="25639" name="CaixaDeTexto 78"/>
          <p:cNvSpPr txBox="1">
            <a:spLocks noChangeArrowheads="1"/>
          </p:cNvSpPr>
          <p:nvPr/>
        </p:nvSpPr>
        <p:spPr bwMode="auto">
          <a:xfrm>
            <a:off x="4214813" y="6215063"/>
            <a:ext cx="1357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t>Tetrapeptídeo</a:t>
            </a:r>
          </a:p>
        </p:txBody>
      </p:sp>
      <p:sp>
        <p:nvSpPr>
          <p:cNvPr id="80" name="CaixaDeTexto 79"/>
          <p:cNvSpPr txBox="1"/>
          <p:nvPr/>
        </p:nvSpPr>
        <p:spPr>
          <a:xfrm>
            <a:off x="4857750" y="4000500"/>
            <a:ext cx="4071938" cy="17541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Proteínas são moléculas formadas por um ou mais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polipeptídeos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contendo, geralmente mais de 100 aminoácidos.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Toda proteína é um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polipeptídeo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mas nem todo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polipeptídeo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é proteína.</a:t>
            </a:r>
          </a:p>
        </p:txBody>
      </p:sp>
    </p:spTree>
    <p:extLst>
      <p:ext uri="{BB962C8B-B14F-4D97-AF65-F5344CB8AC3E}">
        <p14:creationId xmlns:p14="http://schemas.microsoft.com/office/powerpoint/2010/main" val="1991458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Metabolismo</a:t>
            </a:r>
            <a:r>
              <a:rPr lang="en-US" dirty="0"/>
              <a:t> de </a:t>
            </a:r>
            <a:r>
              <a:rPr lang="en-US" dirty="0" err="1"/>
              <a:t>Construção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Aminoácidos</a:t>
            </a:r>
            <a:r>
              <a:rPr lang="en-US" dirty="0"/>
              <a:t>: </a:t>
            </a:r>
            <a:r>
              <a:rPr lang="en-US" dirty="0" err="1"/>
              <a:t>Unidades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formam</a:t>
            </a:r>
            <a:r>
              <a:rPr lang="en-US" dirty="0"/>
              <a:t>.</a:t>
            </a:r>
            <a:endParaRPr lang="pt-BR" dirty="0"/>
          </a:p>
        </p:txBody>
      </p:sp>
      <p:pic>
        <p:nvPicPr>
          <p:cNvPr id="6148" name="Picture 4" descr="http://bifi.es/~jsancho/estructuramacromoleculas/2aminoacidos/clasificacio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1" y="2420888"/>
            <a:ext cx="6336703" cy="429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guia.heu.nom.br/images/Aminoacid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27" y="2924944"/>
            <a:ext cx="2286249" cy="961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61955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Bioenergética- Ingestão</a:t>
            </a:r>
          </a:p>
        </p:txBody>
      </p:sp>
      <p:sp>
        <p:nvSpPr>
          <p:cNvPr id="22531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/>
              <a:t>Autótrofos</a:t>
            </a:r>
            <a:r>
              <a:rPr lang="pt-BR"/>
              <a:t>: </a:t>
            </a:r>
          </a:p>
          <a:p>
            <a:pPr lvl="1"/>
            <a:r>
              <a:rPr lang="pt-BR" i="1"/>
              <a:t>Sintetizam alimento orgânico a partir de compostos inorgânicos e energia obtidos do meio.</a:t>
            </a:r>
          </a:p>
          <a:p>
            <a:endParaRPr lang="pt-BR" i="1"/>
          </a:p>
          <a:p>
            <a:endParaRPr lang="pt-BR"/>
          </a:p>
          <a:p>
            <a:endParaRPr lang="pt-BR"/>
          </a:p>
          <a:p>
            <a:endParaRPr lang="pt-BR"/>
          </a:p>
          <a:p>
            <a:r>
              <a:rPr lang="pt-BR" b="1"/>
              <a:t>Heterótrofos</a:t>
            </a:r>
            <a:r>
              <a:rPr lang="pt-BR"/>
              <a:t>: </a:t>
            </a:r>
          </a:p>
          <a:p>
            <a:pPr lvl="1"/>
            <a:r>
              <a:rPr lang="pt-BR" i="1"/>
              <a:t>Obtém do meio consumindo autótrofos ou outros heterótrofos</a:t>
            </a:r>
          </a:p>
        </p:txBody>
      </p:sp>
      <p:grpSp>
        <p:nvGrpSpPr>
          <p:cNvPr id="4" name="Agrupar 3"/>
          <p:cNvGrpSpPr>
            <a:grpSpLocks/>
          </p:cNvGrpSpPr>
          <p:nvPr/>
        </p:nvGrpSpPr>
        <p:grpSpPr bwMode="auto">
          <a:xfrm>
            <a:off x="0" y="4000500"/>
            <a:ext cx="9144000" cy="2381250"/>
            <a:chOff x="0" y="3645024"/>
            <a:chExt cx="10216710" cy="2381139"/>
          </a:xfrm>
        </p:grpSpPr>
        <p:pic>
          <p:nvPicPr>
            <p:cNvPr id="57346" name="Picture 2" descr="http://2.bp.blogspot.com/-t3MZIgMIye8/U_IMVoISfTI/AAAAAAAAI-8/Azbk1v0neNI/s1600/algas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45024"/>
              <a:ext cx="3558111" cy="23811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348" name="Picture 4" descr="http://www.infoescola.com/wp-content/uploads/2010/01/cianobacterias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8111" y="3645024"/>
              <a:ext cx="3025991" cy="23811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350" name="Picture 6" descr="https://alogicadosabino.files.wordpress.com/2008/12/plantas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4102" y="3645024"/>
              <a:ext cx="3632608" cy="23811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Agrupar 4"/>
          <p:cNvGrpSpPr>
            <a:grpSpLocks/>
          </p:cNvGrpSpPr>
          <p:nvPr/>
        </p:nvGrpSpPr>
        <p:grpSpPr bwMode="auto">
          <a:xfrm>
            <a:off x="-22225" y="1196975"/>
            <a:ext cx="9202738" cy="2616200"/>
            <a:chOff x="-22068" y="1051030"/>
            <a:chExt cx="9202580" cy="2616668"/>
          </a:xfrm>
        </p:grpSpPr>
        <p:pic>
          <p:nvPicPr>
            <p:cNvPr id="57354" name="Picture 10" descr="http://i.imgur.com/qAIP7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068" y="1052618"/>
              <a:ext cx="3363855" cy="26150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356" name="Picture 12" descr="http://res.cloudinary.com/db79cecgq/image/upload/c_crop,h_720,w_1440,y_91/c_fill,h_800,w_1600/v1410881547/Alguns-animais-tomam-gosto-por-sangue-humano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6" t="65" r="14754" b="-65"/>
            <a:stretch/>
          </p:blipFill>
          <p:spPr bwMode="auto">
            <a:xfrm>
              <a:off x="3040167" y="1052618"/>
              <a:ext cx="3116208" cy="26150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358" name="Picture 14" descr="http://www.infoescola.com/wp-content/uploads/2009/09/protozoarios-450x388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264" y="1051030"/>
              <a:ext cx="3035248" cy="26166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6517EEF-CC95-4364-8CC0-4D10B058F1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0628640"/>
              </p:ext>
            </p:extLst>
          </p:nvPr>
        </p:nvGraphicFramePr>
        <p:xfrm>
          <a:off x="726281" y="835025"/>
          <a:ext cx="7743825" cy="5187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2763618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/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charset="0"/>
              </a:rPr>
              <a:t>Bioquímica Celular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071563"/>
            <a:ext cx="8929688" cy="6216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3) Proteínas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I) Aminoácidos</a:t>
            </a:r>
          </a:p>
          <a:p>
            <a:pPr marL="1714500" marR="0" lvl="3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Existem 20 aminoácidos que constituem as proteínas dos seres vivos.</a:t>
            </a: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Os aminoácidos podem ser classificados em dois grupos:</a:t>
            </a: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714500" marR="0" lvl="3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Aminoácidos Essenciais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(8)</a:t>
            </a:r>
          </a:p>
          <a:p>
            <a:pPr marL="2171700" marR="0" lvl="4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Não são produzidos pelo homem, e devem por isso, serem ingeridos na alimentação (vegetais).</a:t>
            </a:r>
          </a:p>
          <a:p>
            <a:pPr marL="2171700" marR="0" lvl="4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714500" marR="0" lvl="3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Aminoácidos Naturais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(12)</a:t>
            </a:r>
          </a:p>
          <a:p>
            <a:pPr marL="2171700" marR="0" lvl="4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São produzidos pelo organismo humano</a:t>
            </a: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Obs.: O tradicional arroz com feijão (mistura de um cereal com leguminosa) contém os 8 aminoácidos essenciais.</a:t>
            </a: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</p:txBody>
      </p:sp>
      <p:sp>
        <p:nvSpPr>
          <p:cNvPr id="28677" name="CaixaDeTexto 52"/>
          <p:cNvSpPr txBox="1">
            <a:spLocks noChangeArrowheads="1"/>
          </p:cNvSpPr>
          <p:nvPr/>
        </p:nvSpPr>
        <p:spPr bwMode="auto">
          <a:xfrm>
            <a:off x="1000125" y="5572125"/>
            <a:ext cx="42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508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/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charset="0"/>
              </a:rPr>
              <a:t>Bioquímica Celular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071563"/>
            <a:ext cx="9001125" cy="57546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3) Proteínas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II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) Desnaturação Protéica</a:t>
            </a:r>
          </a:p>
          <a:p>
            <a:pPr marL="1714500" marR="0" lvl="3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Se dá pela modificação da forma tridimensional da proteína.</a:t>
            </a: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A proteína modificada não exerce sua função.</a:t>
            </a: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Fatores:</a:t>
            </a:r>
          </a:p>
          <a:p>
            <a:pPr marL="800100" marR="0" lvl="1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Temperaturas elevadas</a:t>
            </a: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Mudanças de pH</a:t>
            </a: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Detergentes químicos</a:t>
            </a: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Solventes orgânicos</a:t>
            </a:r>
          </a:p>
          <a:p>
            <a:pPr marL="800100" marR="0" lvl="1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III) Funções das Proteínas</a:t>
            </a: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Função Estrutural</a:t>
            </a:r>
          </a:p>
          <a:p>
            <a:pPr marL="1714500" marR="0" lvl="3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As proteínas são as moléculas orgânicas mais abundantes do corpo humano.</a:t>
            </a:r>
          </a:p>
          <a:p>
            <a:pPr marL="1714500" marR="0" lvl="3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Ex:</a:t>
            </a:r>
          </a:p>
          <a:p>
            <a:pPr marL="2171700" marR="0" lvl="4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Colágeno: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Proteína mais abundante da pele, cartilagem e órgãos. Proporciona resistência e elasticidade a essas estruturas.</a:t>
            </a: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</p:txBody>
      </p:sp>
      <p:sp>
        <p:nvSpPr>
          <p:cNvPr id="30725" name="CaixaDeTexto 52"/>
          <p:cNvSpPr txBox="1">
            <a:spLocks noChangeArrowheads="1"/>
          </p:cNvSpPr>
          <p:nvPr/>
        </p:nvSpPr>
        <p:spPr bwMode="auto">
          <a:xfrm>
            <a:off x="1000125" y="5572125"/>
            <a:ext cx="42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pic>
        <p:nvPicPr>
          <p:cNvPr id="24578" name="Picture 2" descr="Resultado de imagem para desnaturaÃ§Ã£o proteica">
            <a:extLst>
              <a:ext uri="{FF2B5EF4-FFF2-40B4-BE49-F238E27FC236}">
                <a16:creationId xmlns:a16="http://schemas.microsoft.com/office/drawing/2014/main" id="{E07996FC-7D61-49DC-BB1F-B1C5AA524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174" y="2780928"/>
            <a:ext cx="4626201" cy="206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5823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/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charset="0"/>
              </a:rPr>
              <a:t>Bioquímica Celular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071563"/>
            <a:ext cx="9001125" cy="544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3) Proteínas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III) Funções das Proteínas</a:t>
            </a:r>
          </a:p>
          <a:p>
            <a:pPr marL="2171700" marR="0" lvl="4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2171700" marR="0" lvl="4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Elastina: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Proteína elástica presente em órgãos como pulmões, parede de vasos sanguíneos e ligamentos.</a:t>
            </a:r>
          </a:p>
          <a:p>
            <a:pPr marL="2171700" marR="0" lvl="4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2171700" marR="0" lvl="4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Queratina: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 Fibras resistentes encontradas nos cabelos, unhas, chifres e cascos.</a:t>
            </a:r>
          </a:p>
          <a:p>
            <a:pPr marL="2171700" marR="0" lvl="4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b. Função Hormonal</a:t>
            </a: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714500" marR="0" lvl="3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Vários hormônios são proteínas.</a:t>
            </a:r>
          </a:p>
          <a:p>
            <a:pPr marL="1714500" marR="0" lvl="3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Ex: Insulina e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glucagon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 (controle da glicemia)</a:t>
            </a:r>
          </a:p>
          <a:p>
            <a:pPr marL="1714500" marR="0" lvl="3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c. Função Respiratória</a:t>
            </a: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714500" marR="0" lvl="3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Hemoglobina e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Mioglobina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 são pigmentos presente nas hemácias que transportam oxigênio para que as células possam realizar a respiração celular.</a:t>
            </a: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</p:txBody>
      </p:sp>
      <p:sp>
        <p:nvSpPr>
          <p:cNvPr id="31749" name="CaixaDeTexto 52"/>
          <p:cNvSpPr txBox="1">
            <a:spLocks noChangeArrowheads="1"/>
          </p:cNvSpPr>
          <p:nvPr/>
        </p:nvSpPr>
        <p:spPr bwMode="auto">
          <a:xfrm>
            <a:off x="1000125" y="5572125"/>
            <a:ext cx="42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579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/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charset="0"/>
              </a:rPr>
              <a:t>Bioquímica Celular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071563"/>
            <a:ext cx="9001125" cy="62785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3) Proteínas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III) Funções das Proteínas</a:t>
            </a:r>
          </a:p>
          <a:p>
            <a:pPr marL="1714500" marR="0" lvl="3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d. Função Contrátil</a:t>
            </a: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714500" marR="0" lvl="3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Actina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 e Miosina são proteínas presentes nas células musculares, onde são responsáveis pelo mecanismo de contração muscular.</a:t>
            </a: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e. Função Carreadora</a:t>
            </a: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714500" marR="0" lvl="3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Existem várias proteínas na membrana plasmática das células, responsáveis pelo transporte de substâncias para o interior e exterior da célula.</a:t>
            </a:r>
          </a:p>
          <a:p>
            <a:pPr marL="1714500" marR="0" lvl="3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f. Função Imunológica</a:t>
            </a: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714500" marR="0" lvl="3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As moléculas de defesa do sistema imune são proteínas denominadas anticorpos ou imunoglobulinas.</a:t>
            </a:r>
          </a:p>
          <a:p>
            <a:pPr marL="1714500" marR="0" lvl="3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g. Função Catalítica</a:t>
            </a: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714500" marR="0" lvl="3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As enzimas, moléculas que aceleram reações químicas no interior das células, são todas proteínas.</a:t>
            </a:r>
          </a:p>
          <a:p>
            <a:pPr marL="1714500" marR="0" lvl="3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</p:txBody>
      </p:sp>
      <p:sp>
        <p:nvSpPr>
          <p:cNvPr id="32773" name="CaixaDeTexto 52"/>
          <p:cNvSpPr txBox="1">
            <a:spLocks noChangeArrowheads="1"/>
          </p:cNvSpPr>
          <p:nvPr/>
        </p:nvSpPr>
        <p:spPr bwMode="auto">
          <a:xfrm>
            <a:off x="1000125" y="5572125"/>
            <a:ext cx="42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269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/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charset="0"/>
              </a:rPr>
              <a:t>Bioquímica Celular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071563"/>
            <a:ext cx="90011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1" dirty="0">
                <a:solidFill>
                  <a:srgbClr val="4F81BD">
                    <a:lumMod val="50000"/>
                  </a:srgbClr>
                </a:solidFill>
                <a:latin typeface="Tahoma" pitchFamily="34" charset="0"/>
                <a:cs typeface="Tahoma" pitchFamily="34" charset="0"/>
              </a:rPr>
              <a:t>4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) Ácidos Nucleios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I) </a:t>
            </a:r>
          </a:p>
          <a:p>
            <a:pPr marL="1714500" marR="0" lvl="3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714500" marR="0" lvl="3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</p:txBody>
      </p:sp>
      <p:sp>
        <p:nvSpPr>
          <p:cNvPr id="32773" name="CaixaDeTexto 52"/>
          <p:cNvSpPr txBox="1">
            <a:spLocks noChangeArrowheads="1"/>
          </p:cNvSpPr>
          <p:nvPr/>
        </p:nvSpPr>
        <p:spPr bwMode="auto">
          <a:xfrm>
            <a:off x="1000125" y="5572125"/>
            <a:ext cx="42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pic>
        <p:nvPicPr>
          <p:cNvPr id="25604" name="Picture 4" descr="Resultado de imagem para nucleÃ³tidos">
            <a:extLst>
              <a:ext uri="{FF2B5EF4-FFF2-40B4-BE49-F238E27FC236}">
                <a16:creationId xmlns:a16="http://schemas.microsoft.com/office/drawing/2014/main" id="{40ACFD6A-8529-49B2-8573-2041EACB4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96" y="1565111"/>
            <a:ext cx="7620721" cy="508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Imagem relacionada">
            <a:extLst>
              <a:ext uri="{FF2B5EF4-FFF2-40B4-BE49-F238E27FC236}">
                <a16:creationId xmlns:a16="http://schemas.microsoft.com/office/drawing/2014/main" id="{9405BBA8-0723-49B6-8626-93B9D623A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435" y="1135651"/>
            <a:ext cx="2301260" cy="268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7188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E375E-5725-413B-ABA9-246D5D2A7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D6A26-4264-4166-B513-D4CB3F8C3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6626" name="Picture 2" descr="Resultado de imagem para obesidade">
            <a:extLst>
              <a:ext uri="{FF2B5EF4-FFF2-40B4-BE49-F238E27FC236}">
                <a16:creationId xmlns:a16="http://schemas.microsoft.com/office/drawing/2014/main" id="{2D254309-C4EF-470C-94D4-AD54325095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01"/>
          <a:stretch/>
        </p:blipFill>
        <p:spPr bwMode="auto">
          <a:xfrm>
            <a:off x="0" y="-43280"/>
            <a:ext cx="9193973" cy="690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6149FA-6747-4B6C-B2D6-A2C3AE49A0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036" t="46041" r="26908" b="49434"/>
          <a:stretch/>
        </p:blipFill>
        <p:spPr>
          <a:xfrm>
            <a:off x="1403648" y="1628800"/>
            <a:ext cx="1368155" cy="43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20439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45402-8FB6-4D1E-91F0-6738A3BF1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B4FA2-F4E2-40CD-AC22-FD2E0FE5FF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7650" name="Picture 2" descr="Imagem relacionada">
            <a:extLst>
              <a:ext uri="{FF2B5EF4-FFF2-40B4-BE49-F238E27FC236}">
                <a16:creationId xmlns:a16="http://schemas.microsoft.com/office/drawing/2014/main" id="{AB02D280-1801-463F-9F41-0D32342E4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0"/>
            <a:ext cx="6450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807447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45402-8FB6-4D1E-91F0-6738A3BF1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B4FA2-F4E2-40CD-AC22-FD2E0FE5FF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8674" name="Picture 2" descr="Imagem relacionada">
            <a:extLst>
              <a:ext uri="{FF2B5EF4-FFF2-40B4-BE49-F238E27FC236}">
                <a16:creationId xmlns:a16="http://schemas.microsoft.com/office/drawing/2014/main" id="{0BEEED72-687A-45B4-83F3-AF20E66A7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0"/>
            <a:ext cx="8440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791008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45402-8FB6-4D1E-91F0-6738A3BF1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B4FA2-F4E2-40CD-AC22-FD2E0FE5FF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9698" name="Picture 2" descr="Resultado de imagem para subnutriÃ§Ã£o">
            <a:extLst>
              <a:ext uri="{FF2B5EF4-FFF2-40B4-BE49-F238E27FC236}">
                <a16:creationId xmlns:a16="http://schemas.microsoft.com/office/drawing/2014/main" id="{9DA1C5D0-4BD9-4FB1-B50B-33C53B418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5146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C73C03A-E2F2-43EE-9DBB-C1C02E6BE6F4}"/>
              </a:ext>
            </a:extLst>
          </p:cNvPr>
          <p:cNvGrpSpPr/>
          <p:nvPr/>
        </p:nvGrpSpPr>
        <p:grpSpPr>
          <a:xfrm>
            <a:off x="3635896" y="0"/>
            <a:ext cx="4980308" cy="6866181"/>
            <a:chOff x="1902138" y="0"/>
            <a:chExt cx="4980308" cy="6866181"/>
          </a:xfrm>
        </p:grpSpPr>
        <p:pic>
          <p:nvPicPr>
            <p:cNvPr id="29700" name="Picture 4" descr="Resultado de imagem para subnutriÃ§Ã£o">
              <a:extLst>
                <a:ext uri="{FF2B5EF4-FFF2-40B4-BE49-F238E27FC236}">
                  <a16:creationId xmlns:a16="http://schemas.microsoft.com/office/drawing/2014/main" id="{3A7A4172-D75B-41BA-B4E6-E063760588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138" y="3466525"/>
              <a:ext cx="4980308" cy="33996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02" name="Picture 6" descr="Imagem relacionada">
              <a:extLst>
                <a:ext uri="{FF2B5EF4-FFF2-40B4-BE49-F238E27FC236}">
                  <a16:creationId xmlns:a16="http://schemas.microsoft.com/office/drawing/2014/main" id="{80536CD4-B3D6-4DD6-807B-A9D261DF29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138" y="0"/>
              <a:ext cx="4980308" cy="36755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738199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45402-8FB6-4D1E-91F0-6738A3BF1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850"/>
            <a:ext cx="4114800" cy="1143000"/>
          </a:xfrm>
        </p:spPr>
        <p:txBody>
          <a:bodyPr/>
          <a:lstStyle/>
          <a:p>
            <a:r>
              <a:rPr lang="en-US" sz="4000" dirty="0"/>
              <a:t>Sistema </a:t>
            </a:r>
            <a:r>
              <a:rPr lang="en-US" sz="4000" dirty="0" err="1"/>
              <a:t>Digestório</a:t>
            </a:r>
            <a:r>
              <a:rPr lang="en-US" sz="4000" dirty="0"/>
              <a:t>                            	</a:t>
            </a:r>
            <a:r>
              <a:rPr lang="en-US" sz="4000" b="1" dirty="0"/>
              <a:t>Humano</a:t>
            </a:r>
            <a:endParaRPr lang="pt-BR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B4FA2-F4E2-40CD-AC22-FD2E0FE5FF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4" descr="Imagem relacionada">
            <a:extLst>
              <a:ext uri="{FF2B5EF4-FFF2-40B4-BE49-F238E27FC236}">
                <a16:creationId xmlns:a16="http://schemas.microsoft.com/office/drawing/2014/main" id="{06978CFE-74FA-46F1-B691-F6B882568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5753"/>
            <a:ext cx="4911541" cy="674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Resultado de imagem para tempo de digestÃ£o">
            <a:extLst>
              <a:ext uri="{FF2B5EF4-FFF2-40B4-BE49-F238E27FC236}">
                <a16:creationId xmlns:a16="http://schemas.microsoft.com/office/drawing/2014/main" id="{FAFB71C2-28A5-4196-B830-1ADA75C6AA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4" t="1688" r="18454"/>
          <a:stretch/>
        </p:blipFill>
        <p:spPr bwMode="auto">
          <a:xfrm>
            <a:off x="323528" y="1935163"/>
            <a:ext cx="3629555" cy="453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31821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E5C51-475B-450F-BA72-C9F38CA91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Digestão</a:t>
            </a: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14992-1F06-419B-8006-F30234317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Quebra</a:t>
            </a:r>
            <a:r>
              <a:rPr lang="en-US" dirty="0"/>
              <a:t> de </a:t>
            </a:r>
            <a:r>
              <a:rPr lang="en-US" b="1" dirty="0" err="1"/>
              <a:t>macromoléculas</a:t>
            </a:r>
            <a:r>
              <a:rPr lang="en-US" dirty="0"/>
              <a:t> a </a:t>
            </a:r>
            <a:r>
              <a:rPr lang="en-US" dirty="0" err="1"/>
              <a:t>seus</a:t>
            </a:r>
            <a:r>
              <a:rPr lang="en-US" dirty="0"/>
              <a:t> precursors </a:t>
            </a:r>
            <a:r>
              <a:rPr lang="en-US" dirty="0" err="1"/>
              <a:t>básicos</a:t>
            </a:r>
            <a:r>
              <a:rPr lang="en-US" dirty="0"/>
              <a:t>, </a:t>
            </a:r>
            <a:r>
              <a:rPr lang="en-US" dirty="0" err="1"/>
              <a:t>unidades</a:t>
            </a:r>
            <a:r>
              <a:rPr lang="en-US" dirty="0"/>
              <a:t> </a:t>
            </a:r>
            <a:r>
              <a:rPr lang="en-US" b="1" dirty="0" err="1"/>
              <a:t>monomérias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2"/>
            <a:r>
              <a:rPr lang="en-US" dirty="0" err="1"/>
              <a:t>Somente</a:t>
            </a:r>
            <a:r>
              <a:rPr lang="en-US" dirty="0"/>
              <a:t> components </a:t>
            </a:r>
            <a:r>
              <a:rPr lang="en-US" b="1" i="1" dirty="0" err="1"/>
              <a:t>Orgânicos</a:t>
            </a:r>
            <a:r>
              <a:rPr lang="en-US" dirty="0"/>
              <a:t>.</a:t>
            </a:r>
            <a:endParaRPr lang="pt-BR" dirty="0"/>
          </a:p>
        </p:txBody>
      </p:sp>
      <p:pic>
        <p:nvPicPr>
          <p:cNvPr id="13314" name="Picture 2" descr="Resultado de imagem para macromolÃ©culas a micromolÃ©culas">
            <a:extLst>
              <a:ext uri="{FF2B5EF4-FFF2-40B4-BE49-F238E27FC236}">
                <a16:creationId xmlns:a16="http://schemas.microsoft.com/office/drawing/2014/main" id="{B2FD3D9A-40BA-4C60-9E5E-6B7BEA085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39185" r="32676" b="3652"/>
          <a:stretch/>
        </p:blipFill>
        <p:spPr bwMode="auto">
          <a:xfrm>
            <a:off x="1402492" y="2996952"/>
            <a:ext cx="6339016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349382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45402-8FB6-4D1E-91F0-6738A3BF1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Boca</a:t>
            </a: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B4FA2-F4E2-40CD-AC22-FD2E0FE5FF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Mecânica</a:t>
            </a:r>
            <a:r>
              <a:rPr lang="en-US" dirty="0"/>
              <a:t> – </a:t>
            </a:r>
            <a:r>
              <a:rPr lang="en-US" sz="2400" b="1" dirty="0" err="1"/>
              <a:t>Mastigação</a:t>
            </a:r>
            <a:r>
              <a:rPr lang="en-US" sz="2400" b="1" dirty="0"/>
              <a:t>, </a:t>
            </a:r>
            <a:r>
              <a:rPr lang="en-US" sz="2400" b="1" dirty="0" err="1"/>
              <a:t>Deglutição</a:t>
            </a:r>
            <a:r>
              <a:rPr lang="en-US" sz="2400" b="1" dirty="0"/>
              <a:t> e </a:t>
            </a:r>
            <a:r>
              <a:rPr lang="en-US" sz="2400" b="1" dirty="0" err="1"/>
              <a:t>Peristaltismo</a:t>
            </a:r>
            <a:endParaRPr lang="pt-BR" b="1" dirty="0"/>
          </a:p>
        </p:txBody>
      </p:sp>
      <p:pic>
        <p:nvPicPr>
          <p:cNvPr id="32772" name="Picture 4" descr="Resultado de imagem para digestÃ£o boca">
            <a:extLst>
              <a:ext uri="{FF2B5EF4-FFF2-40B4-BE49-F238E27FC236}">
                <a16:creationId xmlns:a16="http://schemas.microsoft.com/office/drawing/2014/main" id="{BCC7DD4B-9A38-4C27-BCA8-C7CC3459B2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4" r="2325"/>
          <a:stretch/>
        </p:blipFill>
        <p:spPr bwMode="auto">
          <a:xfrm>
            <a:off x="3397986" y="2495946"/>
            <a:ext cx="5746014" cy="438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Resultado de imagem para digestÃ£o boca">
            <a:extLst>
              <a:ext uri="{FF2B5EF4-FFF2-40B4-BE49-F238E27FC236}">
                <a16:creationId xmlns:a16="http://schemas.microsoft.com/office/drawing/2014/main" id="{D1847BF7-34E8-4623-A982-2CF8DB006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420888"/>
            <a:ext cx="4913649" cy="278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05656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45402-8FB6-4D1E-91F0-6738A3BF1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B4FA2-F4E2-40CD-AC22-FD2E0FE5FF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1750" name="Picture 6" descr="Resultado de imagem para digestÃ£o dentes">
            <a:extLst>
              <a:ext uri="{FF2B5EF4-FFF2-40B4-BE49-F238E27FC236}">
                <a16:creationId xmlns:a16="http://schemas.microsoft.com/office/drawing/2014/main" id="{EC67B9C4-3F84-4C7A-8720-83FBA3A76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189"/>
            <a:ext cx="9145861" cy="6673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Imagem relacionada">
            <a:extLst>
              <a:ext uri="{FF2B5EF4-FFF2-40B4-BE49-F238E27FC236}">
                <a16:creationId xmlns:a16="http://schemas.microsoft.com/office/drawing/2014/main" id="{FAFF57D1-8753-4E3A-967F-86EDFB148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869" y="1487461"/>
            <a:ext cx="4308461" cy="4133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8434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ent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878145"/>
            <a:ext cx="6096000" cy="5386388"/>
          </a:xfrm>
          <a:prstGeom prst="rect">
            <a:avLst/>
          </a:prstGeom>
          <a:noFill/>
          <a:ln w="9525">
            <a:solidFill>
              <a:srgbClr val="660066"/>
            </a:solidFill>
            <a:miter lim="800000"/>
            <a:headEnd/>
            <a:tailEnd/>
          </a:ln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457200" y="192345"/>
            <a:ext cx="533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Partes de um dente típico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381000" y="6300028"/>
            <a:ext cx="8763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Existem 20 dentes decíduos e 32 dentes permanentes em uma dentição completa.</a:t>
            </a:r>
          </a:p>
        </p:txBody>
      </p:sp>
      <p:sp>
        <p:nvSpPr>
          <p:cNvPr id="8197" name="AutoShape 5"/>
          <p:cNvSpPr>
            <a:spLocks/>
          </p:cNvSpPr>
          <p:nvPr/>
        </p:nvSpPr>
        <p:spPr bwMode="auto">
          <a:xfrm>
            <a:off x="1905000" y="954345"/>
            <a:ext cx="228600" cy="1143000"/>
          </a:xfrm>
          <a:prstGeom prst="leftBrace">
            <a:avLst>
              <a:gd name="adj1" fmla="val 41667"/>
              <a:gd name="adj2" fmla="val 50000"/>
            </a:avLst>
          </a:prstGeom>
          <a:noFill/>
          <a:ln w="9525">
            <a:solidFill>
              <a:srgbClr val="660066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198" name="AutoShape 6"/>
          <p:cNvSpPr>
            <a:spLocks/>
          </p:cNvSpPr>
          <p:nvPr/>
        </p:nvSpPr>
        <p:spPr bwMode="auto">
          <a:xfrm>
            <a:off x="1981200" y="2097345"/>
            <a:ext cx="76200" cy="609600"/>
          </a:xfrm>
          <a:prstGeom prst="leftBrace">
            <a:avLst>
              <a:gd name="adj1" fmla="val 66667"/>
              <a:gd name="adj2" fmla="val 50000"/>
            </a:avLst>
          </a:prstGeom>
          <a:noFill/>
          <a:ln w="9525">
            <a:solidFill>
              <a:srgbClr val="660066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199" name="AutoShape 7"/>
          <p:cNvSpPr>
            <a:spLocks/>
          </p:cNvSpPr>
          <p:nvPr/>
        </p:nvSpPr>
        <p:spPr bwMode="auto">
          <a:xfrm>
            <a:off x="1905000" y="2859345"/>
            <a:ext cx="152400" cy="2667000"/>
          </a:xfrm>
          <a:prstGeom prst="leftBrace">
            <a:avLst>
              <a:gd name="adj1" fmla="val 145833"/>
              <a:gd name="adj2" fmla="val 50000"/>
            </a:avLst>
          </a:prstGeom>
          <a:noFill/>
          <a:ln w="9525">
            <a:solidFill>
              <a:srgbClr val="660066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609600" y="1335345"/>
            <a:ext cx="1143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Coroa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838200" y="2173545"/>
            <a:ext cx="99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Colo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838200" y="3926145"/>
            <a:ext cx="914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Raiz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45402-8FB6-4D1E-91F0-6738A3BF1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B4FA2-F4E2-40CD-AC22-FD2E0FE5FF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3794" name="Picture 2" descr="Resultado de imagem para digestÃ£o boca">
            <a:extLst>
              <a:ext uri="{FF2B5EF4-FFF2-40B4-BE49-F238E27FC236}">
                <a16:creationId xmlns:a16="http://schemas.microsoft.com/office/drawing/2014/main" id="{A9970330-86B3-48B1-B561-4CB9A6FF8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20" y="1276350"/>
            <a:ext cx="8066360" cy="483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613641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D24F7-2A3E-45E9-88BA-805BDB610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20A71-560D-4723-9BCE-1B7362F949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5842" name="Picture 2" descr="Resultado de imagem para movimentos peristalticos">
            <a:extLst>
              <a:ext uri="{FF2B5EF4-FFF2-40B4-BE49-F238E27FC236}">
                <a16:creationId xmlns:a16="http://schemas.microsoft.com/office/drawing/2014/main" id="{DEDAA8C0-3ABE-4750-BC8A-17BD83401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37" y="3861048"/>
            <a:ext cx="3547375" cy="274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Resultado de imagem para faringe e esofago">
            <a:extLst>
              <a:ext uri="{FF2B5EF4-FFF2-40B4-BE49-F238E27FC236}">
                <a16:creationId xmlns:a16="http://schemas.microsoft.com/office/drawing/2014/main" id="{B97F0762-1998-497F-9797-EBC6242F1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790432"/>
            <a:ext cx="5234953" cy="446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Resultado de imagem para peristaltismo">
            <a:extLst>
              <a:ext uri="{FF2B5EF4-FFF2-40B4-BE49-F238E27FC236}">
                <a16:creationId xmlns:a16="http://schemas.microsoft.com/office/drawing/2014/main" id="{1C98A8FC-C790-48A8-82BC-F2042F0E3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73" y="1044623"/>
            <a:ext cx="3038475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130849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CCC27-A8BD-46C9-AA19-3726C2C11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Boca</a:t>
            </a: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986A3-881E-4865-A515-9DF7BF594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/>
              <a:t>Química</a:t>
            </a:r>
            <a:r>
              <a:rPr lang="en-US" sz="2400" dirty="0"/>
              <a:t> - </a:t>
            </a:r>
            <a:r>
              <a:rPr lang="en-US" sz="2400" b="1" dirty="0" err="1"/>
              <a:t>Insalivação</a:t>
            </a:r>
            <a:endParaRPr lang="en-US" sz="2400" b="1" dirty="0"/>
          </a:p>
          <a:p>
            <a:pPr lvl="1"/>
            <a:r>
              <a:rPr lang="en-US" sz="2000" b="1" i="1" dirty="0"/>
              <a:t>Saliva - pH = 7,0 (</a:t>
            </a:r>
            <a:r>
              <a:rPr lang="en-US" sz="2000" b="1" i="1" dirty="0" err="1"/>
              <a:t>Neutro</a:t>
            </a:r>
            <a:r>
              <a:rPr lang="en-US" sz="2000" b="1" i="1" dirty="0"/>
              <a:t>)</a:t>
            </a:r>
            <a:endParaRPr lang="pt-BR" sz="2000" b="1" i="1" dirty="0"/>
          </a:p>
        </p:txBody>
      </p:sp>
      <p:pic>
        <p:nvPicPr>
          <p:cNvPr id="5" name="Picture 3" descr="glândulsalivares">
            <a:extLst>
              <a:ext uri="{FF2B5EF4-FFF2-40B4-BE49-F238E27FC236}">
                <a16:creationId xmlns:a16="http://schemas.microsoft.com/office/drawing/2014/main" id="{C0A46150-C572-40A3-965B-F560CDBF0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097502"/>
            <a:ext cx="6192688" cy="3612708"/>
          </a:xfrm>
          <a:prstGeom prst="rect">
            <a:avLst/>
          </a:prstGeom>
          <a:noFill/>
          <a:ln w="9525">
            <a:solidFill>
              <a:srgbClr val="660066"/>
            </a:solidFill>
            <a:miter lim="800000"/>
            <a:headEnd/>
            <a:tailEnd/>
          </a:ln>
        </p:spPr>
      </p:pic>
      <p:pic>
        <p:nvPicPr>
          <p:cNvPr id="4" name="Picture 4" descr="Imagem relacionada">
            <a:extLst>
              <a:ext uri="{FF2B5EF4-FFF2-40B4-BE49-F238E27FC236}">
                <a16:creationId xmlns:a16="http://schemas.microsoft.com/office/drawing/2014/main" id="{D6F98A0F-0931-4606-945B-F7AF6A391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888" y="897069"/>
            <a:ext cx="4302464" cy="3126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2433942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45402-8FB6-4D1E-91F0-6738A3BF1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Estômago</a:t>
            </a:r>
            <a:endParaRPr lang="pt-B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45CD75-FCFF-48C1-89BB-EACFDF168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err="1"/>
              <a:t>Química</a:t>
            </a:r>
            <a:r>
              <a:rPr lang="en-US" sz="1800" dirty="0"/>
              <a:t> – </a:t>
            </a:r>
            <a:r>
              <a:rPr lang="en-US" sz="1800" b="1" dirty="0" err="1"/>
              <a:t>Quimificação</a:t>
            </a:r>
            <a:endParaRPr lang="en-US" sz="1800" b="1" dirty="0"/>
          </a:p>
          <a:p>
            <a:r>
              <a:rPr lang="en-US" sz="1800" b="1" dirty="0" err="1"/>
              <a:t>Suco</a:t>
            </a:r>
            <a:r>
              <a:rPr lang="en-US" sz="1800" b="1" dirty="0"/>
              <a:t> </a:t>
            </a:r>
            <a:r>
              <a:rPr lang="en-US" sz="1800" b="1" dirty="0" err="1"/>
              <a:t>Gástrico</a:t>
            </a:r>
            <a:r>
              <a:rPr lang="en-US" sz="1800" b="1" dirty="0"/>
              <a:t> - pH – 2,0 (</a:t>
            </a:r>
            <a:r>
              <a:rPr lang="en-US" sz="1800" b="1" dirty="0" err="1"/>
              <a:t>Ácido</a:t>
            </a:r>
            <a:r>
              <a:rPr lang="en-US" sz="1800" b="1" dirty="0"/>
              <a:t>)</a:t>
            </a:r>
            <a:endParaRPr lang="pt-BR" sz="1800" b="1" dirty="0"/>
          </a:p>
        </p:txBody>
      </p:sp>
      <p:pic>
        <p:nvPicPr>
          <p:cNvPr id="34824" name="Picture 8" descr="Resultado de imagem para digestÃ£o estomago">
            <a:extLst>
              <a:ext uri="{FF2B5EF4-FFF2-40B4-BE49-F238E27FC236}">
                <a16:creationId xmlns:a16="http://schemas.microsoft.com/office/drawing/2014/main" id="{B4DB2BBA-27E1-40AD-9950-D36854C9AB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1"/>
          <a:stretch/>
        </p:blipFill>
        <p:spPr bwMode="auto">
          <a:xfrm>
            <a:off x="179512" y="2585070"/>
            <a:ext cx="6624736" cy="427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Resultado de imagem para digestÃ£o estomago">
            <a:extLst>
              <a:ext uri="{FF2B5EF4-FFF2-40B4-BE49-F238E27FC236}">
                <a16:creationId xmlns:a16="http://schemas.microsoft.com/office/drawing/2014/main" id="{96FFF913-2402-49A6-8923-6E5848763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938" y="260648"/>
            <a:ext cx="3601838" cy="273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398209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C9BB8-E42A-4979-BA29-9A5BDB29C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Estômago</a:t>
            </a: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7860A-5AF1-4DB1-B430-8496F38B33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8914" name="Picture 2" descr="Resultado de imagem para aÃ§Ã£o pepsina">
            <a:extLst>
              <a:ext uri="{FF2B5EF4-FFF2-40B4-BE49-F238E27FC236}">
                <a16:creationId xmlns:a16="http://schemas.microsoft.com/office/drawing/2014/main" id="{81C03103-7EF3-4C28-9152-8D2A60921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908720"/>
            <a:ext cx="5472608" cy="343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Resultado de imagem para aÃ§Ã£o pepsina">
            <a:extLst>
              <a:ext uri="{FF2B5EF4-FFF2-40B4-BE49-F238E27FC236}">
                <a16:creationId xmlns:a16="http://schemas.microsoft.com/office/drawing/2014/main" id="{44817036-ED06-4EE8-B840-8763079D9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81598"/>
            <a:ext cx="3456384" cy="489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6" descr="Resultado de imagem para componentes do suco gastrico">
            <a:extLst>
              <a:ext uri="{FF2B5EF4-FFF2-40B4-BE49-F238E27FC236}">
                <a16:creationId xmlns:a16="http://schemas.microsoft.com/office/drawing/2014/main" id="{A950CC35-C174-42C7-A0B1-0F519293D8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9" b="7387"/>
          <a:stretch/>
        </p:blipFill>
        <p:spPr bwMode="auto">
          <a:xfrm>
            <a:off x="4136159" y="4349734"/>
            <a:ext cx="4550641" cy="237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650044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F219E-CE28-43D8-9F5C-732E0ED2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DA60A-2BC3-45F3-A7CE-A3A075056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7890" name="Picture 2" descr="Resultado de imagem para suco gastrico">
            <a:extLst>
              <a:ext uri="{FF2B5EF4-FFF2-40B4-BE49-F238E27FC236}">
                <a16:creationId xmlns:a16="http://schemas.microsoft.com/office/drawing/2014/main" id="{95B3858E-3084-4030-91D4-A0BD34DBC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073008" cy="567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Imagem relacionada">
            <a:extLst>
              <a:ext uri="{FF2B5EF4-FFF2-40B4-BE49-F238E27FC236}">
                <a16:creationId xmlns:a16="http://schemas.microsoft.com/office/drawing/2014/main" id="{55F448DA-B550-496D-AF88-CDED9705C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7302"/>
            <a:ext cx="6187951" cy="4687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1022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D341E-FFE4-46CF-9B2D-B53CA13CD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Intestino</a:t>
            </a:r>
            <a:r>
              <a:rPr lang="en-US" dirty="0"/>
              <a:t> Delgado</a:t>
            </a: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82A30-4E24-44A6-9A07-12A1C95C3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Duodeno</a:t>
            </a:r>
            <a:r>
              <a:rPr lang="en-US" sz="2000" dirty="0"/>
              <a:t>/</a:t>
            </a:r>
            <a:r>
              <a:rPr lang="en-US" sz="2000" dirty="0" err="1"/>
              <a:t>Química</a:t>
            </a:r>
            <a:r>
              <a:rPr lang="en-US" sz="2000" dirty="0"/>
              <a:t> – </a:t>
            </a:r>
            <a:r>
              <a:rPr lang="en-US" sz="2000" b="1" dirty="0" err="1"/>
              <a:t>Quilificação</a:t>
            </a:r>
            <a:endParaRPr lang="en-US" sz="2000" b="1" dirty="0"/>
          </a:p>
          <a:p>
            <a:r>
              <a:rPr lang="en-US" sz="2000" b="1" dirty="0" err="1"/>
              <a:t>Suco</a:t>
            </a:r>
            <a:r>
              <a:rPr lang="en-US" sz="2000" b="1" dirty="0"/>
              <a:t> </a:t>
            </a:r>
            <a:r>
              <a:rPr lang="en-US" sz="2000" b="1" dirty="0" err="1"/>
              <a:t>Pancreático</a:t>
            </a:r>
            <a:r>
              <a:rPr lang="en-US" sz="2000" b="1" dirty="0"/>
              <a:t> - pH – 8,0 (</a:t>
            </a:r>
            <a:r>
              <a:rPr lang="en-US" sz="2000" b="1" dirty="0" err="1"/>
              <a:t>Básico</a:t>
            </a:r>
            <a:r>
              <a:rPr lang="en-US" sz="2000" b="1" dirty="0"/>
              <a:t>)</a:t>
            </a:r>
          </a:p>
          <a:p>
            <a:r>
              <a:rPr lang="en-US" sz="2000" b="1" dirty="0" err="1"/>
              <a:t>Suco</a:t>
            </a:r>
            <a:r>
              <a:rPr lang="en-US" sz="2000" b="1" dirty="0"/>
              <a:t> </a:t>
            </a:r>
            <a:r>
              <a:rPr lang="en-US" sz="2000" b="1" dirty="0" err="1"/>
              <a:t>Entérico</a:t>
            </a:r>
            <a:r>
              <a:rPr lang="en-US" sz="2000" b="1" dirty="0"/>
              <a:t> - pH – 8,0 (</a:t>
            </a:r>
            <a:r>
              <a:rPr lang="en-US" sz="2000" b="1" dirty="0" err="1"/>
              <a:t>Básico</a:t>
            </a:r>
            <a:r>
              <a:rPr lang="en-US" sz="2000" b="1" dirty="0"/>
              <a:t>)</a:t>
            </a:r>
          </a:p>
          <a:p>
            <a:endParaRPr lang="en-US" sz="2000" b="1" dirty="0">
              <a:solidFill>
                <a:srgbClr val="C00000"/>
              </a:solidFill>
            </a:endParaRPr>
          </a:p>
          <a:p>
            <a:r>
              <a:rPr lang="en-US" sz="2000" b="1" dirty="0">
                <a:solidFill>
                  <a:srgbClr val="C00000"/>
                </a:solidFill>
              </a:rPr>
              <a:t>Bile/</a:t>
            </a:r>
            <a:r>
              <a:rPr lang="en-US" sz="2000" dirty="0" err="1">
                <a:solidFill>
                  <a:srgbClr val="C00000"/>
                </a:solidFill>
              </a:rPr>
              <a:t>Mecânica</a:t>
            </a:r>
            <a:r>
              <a:rPr lang="en-US" sz="2000" dirty="0">
                <a:solidFill>
                  <a:srgbClr val="C00000"/>
                </a:solidFill>
              </a:rPr>
              <a:t> – </a:t>
            </a:r>
            <a:r>
              <a:rPr lang="en-US" sz="2000" b="1" dirty="0" err="1">
                <a:solidFill>
                  <a:srgbClr val="C00000"/>
                </a:solidFill>
              </a:rPr>
              <a:t>Emulsificação</a:t>
            </a:r>
            <a:endParaRPr lang="pt-BR" sz="2000" b="1" dirty="0">
              <a:solidFill>
                <a:srgbClr val="C00000"/>
              </a:solidFill>
            </a:endParaRPr>
          </a:p>
        </p:txBody>
      </p:sp>
      <p:pic>
        <p:nvPicPr>
          <p:cNvPr id="2052" name="Picture 4" descr="Imagem relacionada">
            <a:extLst>
              <a:ext uri="{FF2B5EF4-FFF2-40B4-BE49-F238E27FC236}">
                <a16:creationId xmlns:a16="http://schemas.microsoft.com/office/drawing/2014/main" id="{6F6DEFA3-88FD-483F-90E8-ED551BD7C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24800" r="10625" b="26945"/>
          <a:stretch/>
        </p:blipFill>
        <p:spPr bwMode="auto">
          <a:xfrm>
            <a:off x="323528" y="4016026"/>
            <a:ext cx="5040560" cy="272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m para aÃ§Ã£o bile">
            <a:extLst>
              <a:ext uri="{FF2B5EF4-FFF2-40B4-BE49-F238E27FC236}">
                <a16:creationId xmlns:a16="http://schemas.microsoft.com/office/drawing/2014/main" id="{8386E304-012F-40DE-9B28-26509B04D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451" y="945746"/>
            <a:ext cx="3556021" cy="349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DB74252-2815-4C83-AF03-F5FCA9A98B58}"/>
              </a:ext>
            </a:extLst>
          </p:cNvPr>
          <p:cNvSpPr/>
          <p:nvPr/>
        </p:nvSpPr>
        <p:spPr>
          <a:xfrm>
            <a:off x="1331640" y="3748970"/>
            <a:ext cx="26200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err="1"/>
              <a:t>Produzido</a:t>
            </a:r>
            <a:r>
              <a:rPr lang="en-US" sz="2000" dirty="0"/>
              <a:t> no </a:t>
            </a:r>
            <a:r>
              <a:rPr lang="en-US" sz="2000" b="1" dirty="0" err="1"/>
              <a:t>Fígado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52226226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E5C51-475B-450F-BA72-C9F38CA91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Digestão</a:t>
            </a: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14992-1F06-419B-8006-F30234317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678" y="2996952"/>
            <a:ext cx="2170584" cy="4389437"/>
          </a:xfrm>
        </p:spPr>
        <p:txBody>
          <a:bodyPr/>
          <a:lstStyle/>
          <a:p>
            <a:pPr algn="ctr"/>
            <a:r>
              <a:rPr lang="en-US" sz="2400" i="1" dirty="0" err="1"/>
              <a:t>Digestão</a:t>
            </a:r>
            <a:r>
              <a:rPr lang="en-US" sz="2400" i="1" dirty="0"/>
              <a:t> </a:t>
            </a:r>
            <a:r>
              <a:rPr lang="en-US" sz="2400" i="1" dirty="0" err="1"/>
              <a:t>Intracelular</a:t>
            </a:r>
            <a:endParaRPr lang="pt-BR" sz="2400" i="1" dirty="0"/>
          </a:p>
        </p:txBody>
      </p:sp>
      <p:pic>
        <p:nvPicPr>
          <p:cNvPr id="14338" name="Picture 2" descr="Resultado de imagem para DigestÃ£o intracelular">
            <a:extLst>
              <a:ext uri="{FF2B5EF4-FFF2-40B4-BE49-F238E27FC236}">
                <a16:creationId xmlns:a16="http://schemas.microsoft.com/office/drawing/2014/main" id="{51D1BBC5-0AD6-4F7C-87F7-11958E010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132856"/>
            <a:ext cx="6192688" cy="447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Resultado de imagem para DigestÃ£o intracelular">
            <a:extLst>
              <a:ext uri="{FF2B5EF4-FFF2-40B4-BE49-F238E27FC236}">
                <a16:creationId xmlns:a16="http://schemas.microsoft.com/office/drawing/2014/main" id="{D165764B-7DD5-4CD5-8FFA-2BF429EE1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82" y="4653136"/>
            <a:ext cx="2512483" cy="174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207906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57CD3-0E31-486E-94AE-B888F4D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Intestino</a:t>
            </a:r>
            <a:r>
              <a:rPr lang="en-US" dirty="0"/>
              <a:t> Delgado</a:t>
            </a: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15127-38AF-4297-AF6D-128FF933E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Suco</a:t>
            </a:r>
            <a:r>
              <a:rPr lang="en-US" b="1" dirty="0"/>
              <a:t> </a:t>
            </a:r>
            <a:r>
              <a:rPr lang="en-US" b="1" dirty="0" err="1"/>
              <a:t>Pancreático</a:t>
            </a:r>
            <a:r>
              <a:rPr lang="en-US" b="1" dirty="0"/>
              <a:t>/</a:t>
            </a:r>
            <a:r>
              <a:rPr lang="en-US" dirty="0" err="1"/>
              <a:t>Química</a:t>
            </a:r>
            <a:endParaRPr lang="pt-BR" dirty="0"/>
          </a:p>
        </p:txBody>
      </p:sp>
      <p:pic>
        <p:nvPicPr>
          <p:cNvPr id="1028" name="Picture 4" descr="Resultado de imagem para suco pancreÃ¡tico aÃ§ao">
            <a:extLst>
              <a:ext uri="{FF2B5EF4-FFF2-40B4-BE49-F238E27FC236}">
                <a16:creationId xmlns:a16="http://schemas.microsoft.com/office/drawing/2014/main" id="{22286C84-263B-4454-B919-3D6925B64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0"/>
          <a:stretch/>
        </p:blipFill>
        <p:spPr bwMode="auto">
          <a:xfrm>
            <a:off x="166298" y="2348880"/>
            <a:ext cx="8438150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sultado de imagem para suco pancreÃ¡tico">
            <a:extLst>
              <a:ext uri="{FF2B5EF4-FFF2-40B4-BE49-F238E27FC236}">
                <a16:creationId xmlns:a16="http://schemas.microsoft.com/office/drawing/2014/main" id="{3AFE873E-C0AC-499D-8255-15C9FE8C78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9" b="12201"/>
          <a:stretch/>
        </p:blipFill>
        <p:spPr bwMode="auto">
          <a:xfrm>
            <a:off x="5796136" y="173122"/>
            <a:ext cx="3087320" cy="2967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638598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57CD3-0E31-486E-94AE-B888F4D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Intestino</a:t>
            </a:r>
            <a:r>
              <a:rPr lang="en-US" dirty="0"/>
              <a:t> Delgado</a:t>
            </a: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15127-38AF-4297-AF6D-128FF933E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Suco</a:t>
            </a:r>
            <a:r>
              <a:rPr lang="en-US" b="1" dirty="0"/>
              <a:t> </a:t>
            </a:r>
            <a:r>
              <a:rPr lang="en-US" b="1" dirty="0" err="1"/>
              <a:t>Entérico</a:t>
            </a:r>
            <a:r>
              <a:rPr lang="en-US" dirty="0"/>
              <a:t>/</a:t>
            </a:r>
            <a:r>
              <a:rPr lang="en-US" dirty="0" err="1"/>
              <a:t>Química</a:t>
            </a:r>
            <a:endParaRPr lang="pt-BR" dirty="0"/>
          </a:p>
        </p:txBody>
      </p:sp>
      <p:pic>
        <p:nvPicPr>
          <p:cNvPr id="7" name="Picture 4" descr="Resultado de imagem para suco entÃ©rico">
            <a:extLst>
              <a:ext uri="{FF2B5EF4-FFF2-40B4-BE49-F238E27FC236}">
                <a16:creationId xmlns:a16="http://schemas.microsoft.com/office/drawing/2014/main" id="{F33339D0-A257-4659-AE5E-12A3ECD036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6" r="50155" b="59971"/>
          <a:stretch/>
        </p:blipFill>
        <p:spPr bwMode="auto">
          <a:xfrm>
            <a:off x="-32252" y="2420888"/>
            <a:ext cx="5110533" cy="139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sultado de imagem para suco entÃ©rico">
            <a:extLst>
              <a:ext uri="{FF2B5EF4-FFF2-40B4-BE49-F238E27FC236}">
                <a16:creationId xmlns:a16="http://schemas.microsoft.com/office/drawing/2014/main" id="{3A1F51FE-28D5-44F8-B11A-4F1089884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502" y="3973162"/>
            <a:ext cx="6432996" cy="276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sultado de imagem para suco intestinal">
            <a:extLst>
              <a:ext uri="{FF2B5EF4-FFF2-40B4-BE49-F238E27FC236}">
                <a16:creationId xmlns:a16="http://schemas.microsoft.com/office/drawing/2014/main" id="{9FE84093-D4B1-4C23-BD98-9026FB33C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282" y="836712"/>
            <a:ext cx="3816148" cy="299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D7A9C8D-2F6E-4100-8199-C224470F7492}"/>
              </a:ext>
            </a:extLst>
          </p:cNvPr>
          <p:cNvSpPr/>
          <p:nvPr/>
        </p:nvSpPr>
        <p:spPr>
          <a:xfrm>
            <a:off x="1918248" y="3068960"/>
            <a:ext cx="1141584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7,5 e 8,0</a:t>
            </a:r>
            <a:endParaRPr lang="pt-BR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299538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6ABE7-3632-43ED-BD2E-B81132E2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19EE1-190E-49CC-90D9-0F974F8A6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2534" name="Picture 6" descr="Imagem relacionada">
            <a:extLst>
              <a:ext uri="{FF2B5EF4-FFF2-40B4-BE49-F238E27FC236}">
                <a16:creationId xmlns:a16="http://schemas.microsoft.com/office/drawing/2014/main" id="{D47CAE8D-04F0-4AB8-A3EA-F24249022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107"/>
            <a:ext cx="8229601" cy="677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502602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57CD3-0E31-486E-94AE-B888F4D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Intestino</a:t>
            </a:r>
            <a:r>
              <a:rPr lang="en-US" dirty="0"/>
              <a:t> Delgado</a:t>
            </a: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15127-38AF-4297-AF6D-128FF933E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err="1"/>
              <a:t>Jejuno</a:t>
            </a:r>
            <a:r>
              <a:rPr lang="en-US" sz="1800" dirty="0"/>
              <a:t> e </a:t>
            </a:r>
            <a:r>
              <a:rPr lang="en-US" sz="1800" dirty="0" err="1"/>
              <a:t>Íleo</a:t>
            </a:r>
            <a:r>
              <a:rPr lang="en-US" sz="1800" dirty="0"/>
              <a:t> – </a:t>
            </a:r>
            <a:r>
              <a:rPr lang="en-US" sz="1800" b="1" i="1" dirty="0" err="1"/>
              <a:t>Absorção</a:t>
            </a:r>
            <a:r>
              <a:rPr lang="en-US" sz="1800" b="1" i="1" dirty="0"/>
              <a:t> intestinal</a:t>
            </a:r>
          </a:p>
          <a:p>
            <a:r>
              <a:rPr lang="en-US" sz="1800" b="1" dirty="0" err="1"/>
              <a:t>Comprimento</a:t>
            </a:r>
            <a:r>
              <a:rPr lang="en-US" sz="1800" b="1" dirty="0"/>
              <a:t> - 5 a 6m – 300 m</a:t>
            </a:r>
            <a:r>
              <a:rPr lang="en-US" sz="1800" b="1" baseline="30000" dirty="0"/>
              <a:t>2 </a:t>
            </a:r>
            <a:r>
              <a:rPr lang="en-US" sz="1800" b="1" dirty="0"/>
              <a:t>(</a:t>
            </a:r>
            <a:r>
              <a:rPr lang="en-US" sz="1800" i="1" dirty="0" err="1"/>
              <a:t>Vilosidades</a:t>
            </a:r>
            <a:r>
              <a:rPr lang="en-US" sz="1800" i="1" dirty="0"/>
              <a:t> e </a:t>
            </a:r>
            <a:r>
              <a:rPr lang="en-US" sz="1800" i="1" dirty="0" err="1"/>
              <a:t>Microvilosidades</a:t>
            </a:r>
            <a:r>
              <a:rPr lang="en-US" sz="1800" b="1" dirty="0"/>
              <a:t>)</a:t>
            </a:r>
            <a:r>
              <a:rPr lang="en-US" sz="1800" b="1" baseline="30000" dirty="0"/>
              <a:t>    </a:t>
            </a:r>
            <a:endParaRPr lang="pt-BR" sz="1800" b="1" baseline="30000" dirty="0"/>
          </a:p>
        </p:txBody>
      </p:sp>
      <p:pic>
        <p:nvPicPr>
          <p:cNvPr id="4098" name="Picture 2" descr="Resultado de imagem para suco intestinal">
            <a:extLst>
              <a:ext uri="{FF2B5EF4-FFF2-40B4-BE49-F238E27FC236}">
                <a16:creationId xmlns:a16="http://schemas.microsoft.com/office/drawing/2014/main" id="{78751FF4-621D-4954-80D8-6C95797F0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290" y="2682763"/>
            <a:ext cx="6187419" cy="407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m relacionada">
            <a:extLst>
              <a:ext uri="{FF2B5EF4-FFF2-40B4-BE49-F238E27FC236}">
                <a16:creationId xmlns:a16="http://schemas.microsoft.com/office/drawing/2014/main" id="{327CA185-CAE6-498F-9361-05732622A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6088"/>
            <a:ext cx="3106688" cy="1961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m relacionada">
            <a:extLst>
              <a:ext uri="{FF2B5EF4-FFF2-40B4-BE49-F238E27FC236}">
                <a16:creationId xmlns:a16="http://schemas.microsoft.com/office/drawing/2014/main" id="{8CEF8711-024E-4912-A851-5DA7462F4A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" t="33201" r="38188" b="2795"/>
          <a:stretch/>
        </p:blipFill>
        <p:spPr bwMode="auto">
          <a:xfrm>
            <a:off x="417813" y="339131"/>
            <a:ext cx="5472608" cy="4389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264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3DDB5-AFD7-417F-90DC-7F52779ED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E1FFC-6CD5-49DE-BEF2-D8A260D28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2" name="Picture 2" descr="Imagem relacionada">
            <a:extLst>
              <a:ext uri="{FF2B5EF4-FFF2-40B4-BE49-F238E27FC236}">
                <a16:creationId xmlns:a16="http://schemas.microsoft.com/office/drawing/2014/main" id="{BD283F5B-5278-4A0B-914E-20CA0F36C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/>
          <a:stretch/>
        </p:blipFill>
        <p:spPr bwMode="auto">
          <a:xfrm>
            <a:off x="0" y="1196752"/>
            <a:ext cx="9144000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m relacionada">
            <a:extLst>
              <a:ext uri="{FF2B5EF4-FFF2-40B4-BE49-F238E27FC236}">
                <a16:creationId xmlns:a16="http://schemas.microsoft.com/office/drawing/2014/main" id="{1456F66D-5E8B-4DD7-8A16-0A1765AAF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-42052"/>
            <a:ext cx="4536504" cy="6931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204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A2677-FB6A-46D6-BF1A-FB75ECEF2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Intestino</a:t>
            </a:r>
            <a:r>
              <a:rPr lang="en-US" dirty="0"/>
              <a:t> Grosso</a:t>
            </a: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87926-64F1-4C27-906F-9C77CCE20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163"/>
            <a:ext cx="2242592" cy="4389437"/>
          </a:xfrm>
        </p:spPr>
        <p:txBody>
          <a:bodyPr/>
          <a:lstStyle/>
          <a:p>
            <a:r>
              <a:rPr lang="en-US" sz="1600" dirty="0" err="1"/>
              <a:t>Absorção</a:t>
            </a:r>
            <a:r>
              <a:rPr lang="en-US" sz="1600" dirty="0"/>
              <a:t> de </a:t>
            </a:r>
            <a:r>
              <a:rPr lang="en-US" sz="1600" b="1" dirty="0" err="1"/>
              <a:t>Água</a:t>
            </a:r>
            <a:endParaRPr lang="en-US" sz="1600" b="1" dirty="0"/>
          </a:p>
          <a:p>
            <a:r>
              <a:rPr lang="en-US" sz="1600" b="1" dirty="0"/>
              <a:t>Sais </a:t>
            </a:r>
            <a:r>
              <a:rPr lang="en-US" sz="1600" b="1" dirty="0" err="1"/>
              <a:t>minerais</a:t>
            </a:r>
            <a:endParaRPr lang="en-US" sz="1600" b="1" dirty="0"/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endParaRPr lang="en-US" sz="1600" b="1" dirty="0"/>
          </a:p>
          <a:p>
            <a:r>
              <a:rPr lang="en-US" sz="1600" b="1" dirty="0" err="1"/>
              <a:t>Produção</a:t>
            </a:r>
            <a:r>
              <a:rPr lang="en-US" sz="1600" b="1" dirty="0"/>
              <a:t> de </a:t>
            </a:r>
            <a:r>
              <a:rPr lang="en-US" sz="1600" b="1" dirty="0" err="1"/>
              <a:t>Vitamina</a:t>
            </a:r>
            <a:r>
              <a:rPr lang="en-US" sz="1600" b="1" dirty="0"/>
              <a:t> B12 e K</a:t>
            </a:r>
            <a:endParaRPr lang="pt-BR" sz="1600" b="1" dirty="0"/>
          </a:p>
        </p:txBody>
      </p:sp>
      <p:pic>
        <p:nvPicPr>
          <p:cNvPr id="7174" name="Picture 6" descr="Imagem relacionada">
            <a:extLst>
              <a:ext uri="{FF2B5EF4-FFF2-40B4-BE49-F238E27FC236}">
                <a16:creationId xmlns:a16="http://schemas.microsoft.com/office/drawing/2014/main" id="{151DB25A-D0EE-4BDD-BBF7-88C669303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018109"/>
            <a:ext cx="6116415" cy="413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Resultado de imagem para microbiota natural intestino grosso">
            <a:extLst>
              <a:ext uri="{FF2B5EF4-FFF2-40B4-BE49-F238E27FC236}">
                <a16:creationId xmlns:a16="http://schemas.microsoft.com/office/drawing/2014/main" id="{B2EB634F-6582-405B-8609-2CAF746B7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71" y="5010151"/>
            <a:ext cx="2885818" cy="158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426802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0077F-8C5B-4494-9BDE-338306E20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6B13C-7326-4F77-AFFA-D92D96BC4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1" descr="C:\Documents and Settings\Administrador\Meus documentos\Minhas digitalizações\2008-09 (set)\Digitalizar0019.jpg">
            <a:extLst>
              <a:ext uri="{FF2B5EF4-FFF2-40B4-BE49-F238E27FC236}">
                <a16:creationId xmlns:a16="http://schemas.microsoft.com/office/drawing/2014/main" id="{DCD3E0DA-A358-4C51-9E55-D93AA4CD44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0480" t="1133" r="9491" b="5998"/>
          <a:stretch/>
        </p:blipFill>
        <p:spPr bwMode="auto">
          <a:xfrm>
            <a:off x="2987824" y="953344"/>
            <a:ext cx="6048673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Resultado de imagem para controle hormonal da digestao">
            <a:extLst>
              <a:ext uri="{FF2B5EF4-FFF2-40B4-BE49-F238E27FC236}">
                <a16:creationId xmlns:a16="http://schemas.microsoft.com/office/drawing/2014/main" id="{5ECEDEAC-4798-4346-B310-3A4671CBB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73088"/>
            <a:ext cx="280987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310614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A2677-FB6A-46D6-BF1A-FB75ECEF2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87926-64F1-4C27-906F-9C77CCE20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2" descr="Imagem1.jpg">
            <a:extLst>
              <a:ext uri="{FF2B5EF4-FFF2-40B4-BE49-F238E27FC236}">
                <a16:creationId xmlns:a16="http://schemas.microsoft.com/office/drawing/2014/main" id="{1BA2ADEE-2C45-4454-BA0F-3D3CC85EC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-29870"/>
            <a:ext cx="7169708" cy="6887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3777246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A2677-FB6A-46D6-BF1A-FB75ECEF2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87926-64F1-4C27-906F-9C77CCE20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194" name="Picture 2" descr="Imagem relacionada">
            <a:extLst>
              <a:ext uri="{FF2B5EF4-FFF2-40B4-BE49-F238E27FC236}">
                <a16:creationId xmlns:a16="http://schemas.microsoft.com/office/drawing/2014/main" id="{F2C92FDB-2CDF-422B-AE11-DF4CB15C0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10278" b="4850"/>
          <a:stretch/>
        </p:blipFill>
        <p:spPr bwMode="auto">
          <a:xfrm>
            <a:off x="138336" y="980728"/>
            <a:ext cx="8867328" cy="571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870367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A2677-FB6A-46D6-BF1A-FB75ECEF2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87926-64F1-4C27-906F-9C77CCE20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266" name="Picture 2" descr="Imagem relacionada">
            <a:extLst>
              <a:ext uri="{FF2B5EF4-FFF2-40B4-BE49-F238E27FC236}">
                <a16:creationId xmlns:a16="http://schemas.microsoft.com/office/drawing/2014/main" id="{7825DAE9-AB28-45CD-AA8E-FE41A46F4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86" y="1326777"/>
            <a:ext cx="8637028" cy="502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771100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E5C51-475B-450F-BA72-C9F38CA91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Digestão</a:t>
            </a:r>
            <a:endParaRPr lang="pt-BR" dirty="0"/>
          </a:p>
        </p:txBody>
      </p:sp>
      <p:pic>
        <p:nvPicPr>
          <p:cNvPr id="15362" name="Picture 2" descr="Imagem relacionada">
            <a:extLst>
              <a:ext uri="{FF2B5EF4-FFF2-40B4-BE49-F238E27FC236}">
                <a16:creationId xmlns:a16="http://schemas.microsoft.com/office/drawing/2014/main" id="{5B0663D0-A907-4765-9B28-B0D62E6CD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93" y="2483837"/>
            <a:ext cx="7067014" cy="405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F1E4ED-23FF-4253-BC11-24FECA741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163"/>
            <a:ext cx="8229600" cy="4014117"/>
          </a:xfrm>
        </p:spPr>
        <p:txBody>
          <a:bodyPr/>
          <a:lstStyle/>
          <a:p>
            <a:r>
              <a:rPr lang="en-US" i="1" dirty="0" err="1"/>
              <a:t>Digestão</a:t>
            </a:r>
            <a:r>
              <a:rPr lang="en-US" i="1" dirty="0"/>
              <a:t> </a:t>
            </a:r>
            <a:r>
              <a:rPr lang="en-US" i="1" dirty="0" err="1"/>
              <a:t>Extracelular</a:t>
            </a:r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4012275615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A2677-FB6A-46D6-BF1A-FB75ECEF2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87926-64F1-4C27-906F-9C77CCE20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44" name="Picture 4" descr="Resultado de imagem para grelina e leptina">
            <a:extLst>
              <a:ext uri="{FF2B5EF4-FFF2-40B4-BE49-F238E27FC236}">
                <a16:creationId xmlns:a16="http://schemas.microsoft.com/office/drawing/2014/main" id="{CD452384-D94C-44EB-90F6-D3BDD04AB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963468"/>
            <a:ext cx="9144000" cy="5633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Resultado de imagem para grelina e leptina">
            <a:extLst>
              <a:ext uri="{FF2B5EF4-FFF2-40B4-BE49-F238E27FC236}">
                <a16:creationId xmlns:a16="http://schemas.microsoft.com/office/drawing/2014/main" id="{6E6CDCE7-A1AB-4592-A698-EA5B41735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439" y="963468"/>
            <a:ext cx="6432017" cy="5633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606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C0376-9CE6-435A-944F-B61BCB2D7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Adaptações</a:t>
            </a:r>
            <a:r>
              <a:rPr lang="en-US" dirty="0"/>
              <a:t> Sistema </a:t>
            </a:r>
            <a:r>
              <a:rPr lang="en-US" dirty="0" err="1"/>
              <a:t>Digestório</a:t>
            </a: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C25C0-65EF-42C2-8EC1-9531C7DC6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err="1"/>
              <a:t>Condríctes</a:t>
            </a:r>
            <a:r>
              <a:rPr lang="en-US" dirty="0"/>
              <a:t> – </a:t>
            </a:r>
            <a:r>
              <a:rPr lang="en-US" dirty="0" err="1"/>
              <a:t>Válvula</a:t>
            </a:r>
            <a:r>
              <a:rPr lang="en-US" dirty="0"/>
              <a:t> </a:t>
            </a:r>
            <a:r>
              <a:rPr lang="en-US" dirty="0" err="1"/>
              <a:t>espiral</a:t>
            </a:r>
            <a:endParaRPr lang="pt-BR" dirty="0"/>
          </a:p>
        </p:txBody>
      </p:sp>
      <p:pic>
        <p:nvPicPr>
          <p:cNvPr id="14338" name="Picture 2" descr="Imagem relacionada">
            <a:extLst>
              <a:ext uri="{FF2B5EF4-FFF2-40B4-BE49-F238E27FC236}">
                <a16:creationId xmlns:a16="http://schemas.microsoft.com/office/drawing/2014/main" id="{17867A54-00DD-4FD4-AAE3-4380F2CD1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70217"/>
            <a:ext cx="6084168" cy="2597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agem relacionada">
            <a:extLst>
              <a:ext uri="{FF2B5EF4-FFF2-40B4-BE49-F238E27FC236}">
                <a16:creationId xmlns:a16="http://schemas.microsoft.com/office/drawing/2014/main" id="{19521A03-ADDE-4782-89C9-AA553D483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380" y="1935163"/>
            <a:ext cx="3397100" cy="187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533357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C0376-9CE6-435A-944F-B61BCB2D7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Adaptações</a:t>
            </a:r>
            <a:r>
              <a:rPr lang="en-US" dirty="0"/>
              <a:t> Sistema </a:t>
            </a:r>
            <a:r>
              <a:rPr lang="en-US" dirty="0" err="1"/>
              <a:t>Digestório</a:t>
            </a: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C25C0-65EF-42C2-8EC1-9531C7DC6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7914"/>
            <a:ext cx="8229600" cy="4389437"/>
          </a:xfrm>
        </p:spPr>
        <p:txBody>
          <a:bodyPr/>
          <a:lstStyle/>
          <a:p>
            <a:r>
              <a:rPr lang="en-US" b="1" i="1" dirty="0" err="1"/>
              <a:t>Osteíctes</a:t>
            </a:r>
            <a:r>
              <a:rPr lang="en-US" dirty="0"/>
              <a:t> – </a:t>
            </a:r>
            <a:r>
              <a:rPr lang="en-US" dirty="0" err="1"/>
              <a:t>Cecos</a:t>
            </a:r>
            <a:r>
              <a:rPr lang="en-US" dirty="0"/>
              <a:t> </a:t>
            </a:r>
            <a:r>
              <a:rPr lang="en-US" dirty="0" err="1"/>
              <a:t>pilóricos</a:t>
            </a:r>
            <a:endParaRPr lang="pt-BR" dirty="0"/>
          </a:p>
        </p:txBody>
      </p:sp>
      <p:pic>
        <p:nvPicPr>
          <p:cNvPr id="17412" name="Picture 4" descr="Imagem relacionada">
            <a:extLst>
              <a:ext uri="{FF2B5EF4-FFF2-40B4-BE49-F238E27FC236}">
                <a16:creationId xmlns:a16="http://schemas.microsoft.com/office/drawing/2014/main" id="{5ADEF8DE-41E7-418E-BD3E-8CD8F5087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43502"/>
            <a:ext cx="5256584" cy="238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Imagem relacionada">
            <a:extLst>
              <a:ext uri="{FF2B5EF4-FFF2-40B4-BE49-F238E27FC236}">
                <a16:creationId xmlns:a16="http://schemas.microsoft.com/office/drawing/2014/main" id="{F50C275E-C5B5-4462-B4E1-8A33A1333E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48"/>
          <a:stretch/>
        </p:blipFill>
        <p:spPr bwMode="auto">
          <a:xfrm>
            <a:off x="4755612" y="1866426"/>
            <a:ext cx="4280884" cy="249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050422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C0376-9CE6-435A-944F-B61BCB2D7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Adaptações</a:t>
            </a:r>
            <a:r>
              <a:rPr lang="en-US" dirty="0"/>
              <a:t> Sistema </a:t>
            </a:r>
            <a:r>
              <a:rPr lang="en-US" dirty="0" err="1"/>
              <a:t>Digestório</a:t>
            </a: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C25C0-65EF-42C2-8EC1-9531C7DC6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err="1"/>
              <a:t>Anfíbios</a:t>
            </a:r>
            <a:r>
              <a:rPr lang="en-US" dirty="0"/>
              <a:t> – </a:t>
            </a:r>
            <a:r>
              <a:rPr lang="en-US" dirty="0" err="1"/>
              <a:t>Língua</a:t>
            </a:r>
            <a:r>
              <a:rPr lang="en-US" dirty="0"/>
              <a:t> </a:t>
            </a:r>
            <a:r>
              <a:rPr lang="en-US" dirty="0" err="1"/>
              <a:t>protrátil</a:t>
            </a:r>
            <a:endParaRPr lang="pt-BR" dirty="0"/>
          </a:p>
        </p:txBody>
      </p:sp>
      <p:pic>
        <p:nvPicPr>
          <p:cNvPr id="16386" name="Picture 2" descr="Resultado de imagem para lingua protrÃ¡til">
            <a:extLst>
              <a:ext uri="{FF2B5EF4-FFF2-40B4-BE49-F238E27FC236}">
                <a16:creationId xmlns:a16="http://schemas.microsoft.com/office/drawing/2014/main" id="{88D7EF4C-B376-4C9A-BBD4-3AC3607CD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31354" r="10625" b="12201"/>
          <a:stretch/>
        </p:blipFill>
        <p:spPr bwMode="auto">
          <a:xfrm>
            <a:off x="185308" y="2708920"/>
            <a:ext cx="4580966" cy="25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Resultado de imagem para lingua protrÃ¡til sapo">
            <a:extLst>
              <a:ext uri="{FF2B5EF4-FFF2-40B4-BE49-F238E27FC236}">
                <a16:creationId xmlns:a16="http://schemas.microsoft.com/office/drawing/2014/main" id="{441B0314-4D29-44B0-9F1C-9B2E83084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166" y="3419749"/>
            <a:ext cx="3920526" cy="3180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212695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DD28D-BC2B-4E5F-9E9E-DE5F7E219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Adaptações Sistema Digestório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FB428-4FFF-4E81-BAA1-158DDAE30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/>
              <a:t>Aves</a:t>
            </a:r>
            <a:r>
              <a:rPr lang="en-US" dirty="0"/>
              <a:t> – </a:t>
            </a:r>
            <a:r>
              <a:rPr lang="en-US" dirty="0" err="1"/>
              <a:t>Papo</a:t>
            </a:r>
            <a:r>
              <a:rPr lang="en-US" dirty="0"/>
              <a:t>, </a:t>
            </a:r>
            <a:r>
              <a:rPr lang="en-US" dirty="0" err="1"/>
              <a:t>proventrículo</a:t>
            </a:r>
            <a:r>
              <a:rPr lang="en-US" dirty="0"/>
              <a:t> e </a:t>
            </a:r>
            <a:r>
              <a:rPr lang="en-US" dirty="0" err="1"/>
              <a:t>moela</a:t>
            </a:r>
            <a:endParaRPr lang="pt-BR" dirty="0"/>
          </a:p>
          <a:p>
            <a:endParaRPr lang="pt-BR" dirty="0"/>
          </a:p>
        </p:txBody>
      </p:sp>
      <p:pic>
        <p:nvPicPr>
          <p:cNvPr id="18434" name="Picture 2" descr="Resultado de imagem para digestÃ³rio aves">
            <a:extLst>
              <a:ext uri="{FF2B5EF4-FFF2-40B4-BE49-F238E27FC236}">
                <a16:creationId xmlns:a16="http://schemas.microsoft.com/office/drawing/2014/main" id="{9303A967-8B96-4380-8709-361F2616D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852936"/>
            <a:ext cx="4090244" cy="368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Resultado de imagem para digesorio aves">
            <a:extLst>
              <a:ext uri="{FF2B5EF4-FFF2-40B4-BE49-F238E27FC236}">
                <a16:creationId xmlns:a16="http://schemas.microsoft.com/office/drawing/2014/main" id="{05428DE8-63FC-444F-AAA5-FD6361DF5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5"/>
          <a:stretch/>
        </p:blipFill>
        <p:spPr bwMode="auto">
          <a:xfrm>
            <a:off x="35496" y="2708920"/>
            <a:ext cx="4730159" cy="387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178079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DD28D-BC2B-4E5F-9E9E-DE5F7E219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Adaptações Sistema Digestório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FB428-4FFF-4E81-BAA1-158DDAE30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i="1" dirty="0" err="1"/>
              <a:t>Mamíferos</a:t>
            </a:r>
            <a:r>
              <a:rPr lang="en-US" sz="2000" b="1" i="1" dirty="0"/>
              <a:t> – </a:t>
            </a:r>
            <a:r>
              <a:rPr lang="en-US" sz="2000" dirty="0" err="1"/>
              <a:t>Dentes</a:t>
            </a:r>
            <a:r>
              <a:rPr lang="en-US" sz="2000" dirty="0"/>
              <a:t> e </a:t>
            </a:r>
            <a:r>
              <a:rPr lang="en-US" sz="2000" dirty="0" err="1"/>
              <a:t>tubo</a:t>
            </a:r>
            <a:r>
              <a:rPr lang="en-US" sz="2000" dirty="0"/>
              <a:t> </a:t>
            </a:r>
            <a:r>
              <a:rPr lang="en-US" sz="2000" dirty="0" err="1"/>
              <a:t>digestório</a:t>
            </a:r>
            <a:endParaRPr lang="pt-BR" sz="2000" b="1" i="1" dirty="0"/>
          </a:p>
        </p:txBody>
      </p:sp>
      <p:pic>
        <p:nvPicPr>
          <p:cNvPr id="19458" name="Picture 2" descr="Resultado de imagem para dentiÃ§Ã£o de mamiferos">
            <a:extLst>
              <a:ext uri="{FF2B5EF4-FFF2-40B4-BE49-F238E27FC236}">
                <a16:creationId xmlns:a16="http://schemas.microsoft.com/office/drawing/2014/main" id="{F9D19E9D-2256-49AD-87D9-3A7D86D44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24769"/>
            <a:ext cx="7499176" cy="431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356626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m relacionada">
            <a:extLst>
              <a:ext uri="{FF2B5EF4-FFF2-40B4-BE49-F238E27FC236}">
                <a16:creationId xmlns:a16="http://schemas.microsoft.com/office/drawing/2014/main" id="{04DADAB6-CE72-44CE-A4B8-599B8666E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0"/>
            <a:ext cx="794067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6385495-C3C6-4019-B23B-E6CBA4EBB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7D42C5-9E71-4F23-A371-537B964EF7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0507785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DD28D-BC2B-4E5F-9E9E-DE5F7E219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Adaptações Sistema Digestório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FB428-4FFF-4E81-BAA1-158DDAE30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Ruminantes</a:t>
            </a:r>
            <a:endParaRPr lang="pt-BR" dirty="0"/>
          </a:p>
        </p:txBody>
      </p:sp>
      <p:pic>
        <p:nvPicPr>
          <p:cNvPr id="21506" name="Picture 2" descr="Resultado de imagem para tubo digestivo ruminantes">
            <a:extLst>
              <a:ext uri="{FF2B5EF4-FFF2-40B4-BE49-F238E27FC236}">
                <a16:creationId xmlns:a16="http://schemas.microsoft.com/office/drawing/2014/main" id="{E769C5B4-E5D7-492B-A969-E220EC89A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818"/>
            <a:ext cx="9144000" cy="401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Imagem relacionada">
            <a:extLst>
              <a:ext uri="{FF2B5EF4-FFF2-40B4-BE49-F238E27FC236}">
                <a16:creationId xmlns:a16="http://schemas.microsoft.com/office/drawing/2014/main" id="{FA168DE2-B19F-431C-987E-BEC04A662D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17994" r="17713" b="21196"/>
          <a:stretch/>
        </p:blipFill>
        <p:spPr bwMode="auto">
          <a:xfrm>
            <a:off x="2945555" y="2769967"/>
            <a:ext cx="6018933" cy="361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98567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/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charset="0"/>
              </a:rPr>
              <a:t>Bioquímica Celular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42875" y="1143000"/>
            <a:ext cx="8858250" cy="5678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5) Micronutrientes - Vitaminas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e) Vitaminas</a:t>
            </a:r>
          </a:p>
          <a:p>
            <a:pPr marL="1714500" marR="0" lvl="3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As vitaminas são substâncias químicas que atuam como </a:t>
            </a: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reguladoras</a:t>
            </a: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 do metabolismo. </a:t>
            </a: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A maioria das vitaminas atuam como </a:t>
            </a: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co-fatores enzimáticos</a:t>
            </a: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, dessa maneira, uma dieta pobre em vitaminas compromete o funcionamento de determinadas enzimas, e por sua vez, gera um quadro de anormalidades denominado </a:t>
            </a:r>
            <a:r>
              <a:rPr kumimoji="0" lang="pt-BR" sz="17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avitaminose</a:t>
            </a: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.</a:t>
            </a: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As vitaminas não são produzidas pelo organismo humano, sendo necessário, obtê-las através da dieta.</a:t>
            </a: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Classificação das enzimas</a:t>
            </a: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romanUcParenR"/>
              <a:tabLst/>
              <a:defRPr/>
            </a:pPr>
            <a:r>
              <a:rPr kumimoji="0" lang="pt-BR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Vitaminas Hidrossolúveis</a:t>
            </a:r>
          </a:p>
          <a:p>
            <a:pPr marL="1714500" marR="0" lvl="3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Se dissolvem na água e, quando ingeridas em excesso, são facilmente excretadas na urina.</a:t>
            </a:r>
          </a:p>
          <a:p>
            <a:pPr marL="1714500" marR="0" lvl="3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São hidrossolúveis: Vitamina C e Vitaminas do complexo B</a:t>
            </a:r>
          </a:p>
          <a:p>
            <a:pPr marL="1257300" marR="0" lvl="2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romanUcParenR" startAt="2"/>
              <a:tabLst/>
              <a:defRPr/>
            </a:pPr>
            <a:r>
              <a:rPr kumimoji="0" lang="pt-BR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Vitaminas Lipossolúveis</a:t>
            </a:r>
          </a:p>
          <a:p>
            <a:pPr marL="1714500" marR="0" lvl="3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Se dissolvem em gordura e, por isso, tendem a ser absorvidas e transportadas com as gorduras da dieta.</a:t>
            </a:r>
          </a:p>
          <a:p>
            <a:pPr marL="1714500" marR="0" lvl="3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São lipossolúveis as vitaminas: A, D, E </a:t>
            </a:r>
            <a:r>
              <a:rPr kumimoji="0" lang="pt-BR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e</a:t>
            </a: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 K</a:t>
            </a:r>
          </a:p>
          <a:p>
            <a:pPr marL="1714500" marR="0" lvl="3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3829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/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charset="0"/>
              </a:rPr>
              <a:t>Bioquímica Celular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000125"/>
            <a:ext cx="914400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800100" marR="0" lvl="1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:: Resumo Geral das Vitaminas ::</a:t>
            </a:r>
          </a:p>
          <a:p>
            <a:pPr marL="1714500" marR="0" lvl="3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714500" marR="0" lvl="3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642938" y="1643063"/>
          <a:ext cx="8215311" cy="5124454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785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0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431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079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Nome genérico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Nome Químico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Fontes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Carência</a:t>
                      </a:r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959">
                <a:tc>
                  <a:txBody>
                    <a:bodyPr/>
                    <a:lstStyle/>
                    <a:p>
                      <a:pPr algn="ctr"/>
                      <a:endParaRPr lang="pt-BR" sz="1600" b="1" dirty="0"/>
                    </a:p>
                    <a:p>
                      <a:pPr algn="ctr"/>
                      <a:r>
                        <a:rPr lang="pt-BR" sz="1600" b="1" dirty="0"/>
                        <a:t>Vitamina B1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endParaRPr lang="pt-BR" sz="1600" dirty="0"/>
                    </a:p>
                    <a:p>
                      <a:pPr algn="ctr"/>
                      <a:r>
                        <a:rPr lang="pt-BR" sz="1600" dirty="0"/>
                        <a:t>Tiamina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endParaRPr lang="pt-BR" sz="1600" dirty="0"/>
                    </a:p>
                    <a:p>
                      <a:pPr algn="ctr"/>
                      <a:r>
                        <a:rPr lang="pt-BR" sz="1600" dirty="0"/>
                        <a:t>Cereais,</a:t>
                      </a:r>
                      <a:r>
                        <a:rPr lang="pt-BR" sz="1600" baseline="0" dirty="0"/>
                        <a:t> carnes, vegetais</a:t>
                      </a:r>
                      <a:endParaRPr lang="pt-BR" sz="16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Beribéri</a:t>
                      </a:r>
                    </a:p>
                    <a:p>
                      <a:pPr algn="ctr"/>
                      <a:r>
                        <a:rPr lang="pt-BR" sz="1600" dirty="0"/>
                        <a:t>(Problemas neurológicos </a:t>
                      </a:r>
                      <a:r>
                        <a:rPr lang="pt-BR" sz="1600" baseline="0" dirty="0"/>
                        <a:t>e dificuldades respiratórias)</a:t>
                      </a:r>
                      <a:endParaRPr lang="pt-BR" sz="1600" dirty="0"/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627"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/>
                        <a:t>Vitamina B2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Riboflavina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Carnes,</a:t>
                      </a:r>
                      <a:r>
                        <a:rPr lang="pt-BR" sz="1600" baseline="0" dirty="0"/>
                        <a:t> ovos e vegetais</a:t>
                      </a:r>
                      <a:endParaRPr lang="pt-BR" sz="16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Dermatite</a:t>
                      </a:r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959">
                <a:tc>
                  <a:txBody>
                    <a:bodyPr/>
                    <a:lstStyle/>
                    <a:p>
                      <a:pPr algn="ctr"/>
                      <a:endParaRPr lang="pt-BR" sz="1600" b="1" dirty="0"/>
                    </a:p>
                    <a:p>
                      <a:pPr algn="ctr"/>
                      <a:r>
                        <a:rPr lang="pt-BR" sz="1600" b="1" dirty="0"/>
                        <a:t>Vitamina B3 ou PP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endParaRPr lang="pt-BR" sz="1600" dirty="0"/>
                    </a:p>
                    <a:p>
                      <a:pPr algn="ctr"/>
                      <a:r>
                        <a:rPr lang="pt-BR" sz="1600" dirty="0"/>
                        <a:t>Niacina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endParaRPr lang="pt-BR" sz="1600" dirty="0"/>
                    </a:p>
                    <a:p>
                      <a:pPr algn="ctr"/>
                      <a:r>
                        <a:rPr lang="pt-BR" sz="1600" dirty="0"/>
                        <a:t>Carnes, ovos e laticínios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Pelagra – Doença dos 3 </a:t>
                      </a:r>
                      <a:r>
                        <a:rPr lang="pt-BR" sz="1600" dirty="0" err="1"/>
                        <a:t>Ds</a:t>
                      </a:r>
                      <a:endParaRPr lang="pt-BR" sz="1600" dirty="0"/>
                    </a:p>
                    <a:p>
                      <a:pPr algn="ctr"/>
                      <a:r>
                        <a:rPr lang="pt-BR" sz="1600" dirty="0"/>
                        <a:t>Dermatite,</a:t>
                      </a:r>
                      <a:r>
                        <a:rPr lang="pt-BR" sz="1600" baseline="0" dirty="0"/>
                        <a:t> Demência e Diarréia</a:t>
                      </a:r>
                      <a:endParaRPr lang="pt-BR" sz="1600" dirty="0"/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19"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/>
                        <a:t>Vitamina B6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err="1"/>
                        <a:t>Pirodoxina</a:t>
                      </a:r>
                      <a:endParaRPr lang="pt-BR" sz="16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Carnes,</a:t>
                      </a:r>
                      <a:r>
                        <a:rPr lang="pt-BR" sz="1600" baseline="0" dirty="0"/>
                        <a:t> cereais, ovos e laticínios</a:t>
                      </a:r>
                      <a:endParaRPr lang="pt-BR" sz="16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Cansaço</a:t>
                      </a:r>
                      <a:r>
                        <a:rPr lang="pt-BR" sz="1600" baseline="0" dirty="0"/>
                        <a:t>, metabolismo baixo, distúrbios nervosos</a:t>
                      </a:r>
                      <a:endParaRPr lang="pt-BR" sz="1600" dirty="0"/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119"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/>
                        <a:t>Vitamina B11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Ácido Fólico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Carnes, ovos,</a:t>
                      </a:r>
                      <a:r>
                        <a:rPr lang="pt-BR" sz="1600" baseline="0" dirty="0"/>
                        <a:t> frutas e cereais.</a:t>
                      </a:r>
                      <a:endParaRPr lang="pt-BR" sz="16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Anemia</a:t>
                      </a:r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8627"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/>
                        <a:t>Vitamina</a:t>
                      </a:r>
                      <a:r>
                        <a:rPr lang="pt-BR" sz="1600" b="1" baseline="0" dirty="0"/>
                        <a:t> B12</a:t>
                      </a:r>
                      <a:endParaRPr lang="pt-BR" sz="1600" b="1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err="1"/>
                        <a:t>Cobalamina</a:t>
                      </a:r>
                      <a:endParaRPr lang="pt-BR" sz="16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Carnes,</a:t>
                      </a:r>
                      <a:r>
                        <a:rPr lang="pt-BR" sz="1600" baseline="0" dirty="0"/>
                        <a:t> ovos e laticínios</a:t>
                      </a:r>
                      <a:endParaRPr lang="pt-BR" sz="16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Anemia Perniciosa</a:t>
                      </a:r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22959">
                <a:tc>
                  <a:txBody>
                    <a:bodyPr/>
                    <a:lstStyle/>
                    <a:p>
                      <a:pPr algn="ctr"/>
                      <a:endParaRPr lang="pt-BR" sz="1600" b="1" dirty="0"/>
                    </a:p>
                    <a:p>
                      <a:pPr algn="ctr"/>
                      <a:r>
                        <a:rPr lang="pt-BR" sz="1600" b="1" dirty="0"/>
                        <a:t>Vitamina</a:t>
                      </a:r>
                      <a:r>
                        <a:rPr lang="pt-BR" sz="1600" b="1" baseline="0" dirty="0"/>
                        <a:t> C</a:t>
                      </a:r>
                      <a:endParaRPr lang="pt-BR" sz="1600" b="1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endParaRPr lang="pt-BR" sz="1600" dirty="0"/>
                    </a:p>
                    <a:p>
                      <a:pPr algn="ctr"/>
                      <a:r>
                        <a:rPr lang="pt-BR" sz="1600" dirty="0"/>
                        <a:t>Ácido Ascórbico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Frutas cítricas, vegetais</a:t>
                      </a:r>
                      <a:r>
                        <a:rPr lang="pt-BR" sz="1600" baseline="0" dirty="0"/>
                        <a:t> folhosos</a:t>
                      </a:r>
                      <a:endParaRPr lang="pt-BR" sz="1600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Escorbuto</a:t>
                      </a:r>
                    </a:p>
                    <a:p>
                      <a:pPr algn="ctr"/>
                      <a:r>
                        <a:rPr lang="pt-BR" sz="1600" dirty="0"/>
                        <a:t>(Hemorragia nas gengivas e inflamação</a:t>
                      </a:r>
                      <a:r>
                        <a:rPr lang="pt-BR" sz="1600" baseline="0" dirty="0"/>
                        <a:t> das</a:t>
                      </a:r>
                      <a:r>
                        <a:rPr lang="pt-BR" sz="1600" dirty="0"/>
                        <a:t> articulações)</a:t>
                      </a:r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214313" y="2571750"/>
            <a:ext cx="285750" cy="3970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HIDROSSOLÚVEIS</a:t>
            </a:r>
          </a:p>
        </p:txBody>
      </p:sp>
    </p:spTree>
    <p:extLst>
      <p:ext uri="{BB962C8B-B14F-4D97-AF65-F5344CB8AC3E}">
        <p14:creationId xmlns:p14="http://schemas.microsoft.com/office/powerpoint/2010/main" val="3706744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E5C51-475B-450F-BA72-C9F38CA91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Digestão</a:t>
            </a:r>
            <a:endParaRPr lang="pt-BR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F1E4ED-23FF-4253-BC11-24FECA741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163"/>
            <a:ext cx="8229600" cy="4014117"/>
          </a:xfrm>
        </p:spPr>
        <p:txBody>
          <a:bodyPr/>
          <a:lstStyle/>
          <a:p>
            <a:r>
              <a:rPr lang="en-US" i="1" dirty="0" err="1"/>
              <a:t>Digestão</a:t>
            </a:r>
            <a:r>
              <a:rPr lang="en-US" i="1" dirty="0"/>
              <a:t> </a:t>
            </a:r>
            <a:r>
              <a:rPr lang="en-US" i="1" dirty="0" err="1"/>
              <a:t>Extracorpórea</a:t>
            </a:r>
            <a:endParaRPr lang="pt-BR" i="1" dirty="0"/>
          </a:p>
        </p:txBody>
      </p:sp>
      <p:pic>
        <p:nvPicPr>
          <p:cNvPr id="16386" name="Picture 2" descr="Resultado de imagem para digestÃ£o extracorporea">
            <a:extLst>
              <a:ext uri="{FF2B5EF4-FFF2-40B4-BE49-F238E27FC236}">
                <a16:creationId xmlns:a16="http://schemas.microsoft.com/office/drawing/2014/main" id="{806817E0-B011-47CD-93F9-EC12E9EC7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98" y="3068960"/>
            <a:ext cx="4680520" cy="351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Resultado de imagem para digestÃ£o extracorpÃ³rea aranha">
            <a:extLst>
              <a:ext uri="{FF2B5EF4-FFF2-40B4-BE49-F238E27FC236}">
                <a16:creationId xmlns:a16="http://schemas.microsoft.com/office/drawing/2014/main" id="{014CA4A8-F513-4497-994F-ED3F42B0C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876" y="3284984"/>
            <a:ext cx="3826768" cy="2533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Resultado de imagem para digestÃ£o extracorpÃ³rea aranha">
            <a:extLst>
              <a:ext uri="{FF2B5EF4-FFF2-40B4-BE49-F238E27FC236}">
                <a16:creationId xmlns:a16="http://schemas.microsoft.com/office/drawing/2014/main" id="{1B71C010-EC79-402B-B867-05B601AD7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418" y="821645"/>
            <a:ext cx="3995226" cy="2247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389069"/>
      </p:ext>
    </p:extLst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/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charset="0"/>
              </a:rPr>
              <a:t>Bioquímica Celular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000125"/>
            <a:ext cx="914400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800100" marR="0" lvl="1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:: Resumo Geral das Vitaminas ::</a:t>
            </a:r>
          </a:p>
          <a:p>
            <a:pPr marL="1714500" marR="0" lvl="3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714500" marR="0" lvl="3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642938" y="1643063"/>
          <a:ext cx="8215311" cy="3630836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643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7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6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28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023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Nome genérico</a:t>
                      </a:r>
                    </a:p>
                  </a:txBody>
                  <a:tcPr marL="91439" marR="9143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Nome Químico</a:t>
                      </a:r>
                    </a:p>
                  </a:txBody>
                  <a:tcPr marL="91439" marR="9143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Fontes</a:t>
                      </a:r>
                    </a:p>
                  </a:txBody>
                  <a:tcPr marL="91439" marR="9143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Carência</a:t>
                      </a:r>
                    </a:p>
                  </a:txBody>
                  <a:tcPr marL="91439" marR="91439" marT="45716" marB="4571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887">
                <a:tc>
                  <a:txBody>
                    <a:bodyPr/>
                    <a:lstStyle/>
                    <a:p>
                      <a:pPr algn="ctr"/>
                      <a:endParaRPr lang="pt-BR" sz="1600" b="1" dirty="0"/>
                    </a:p>
                    <a:p>
                      <a:pPr algn="ctr"/>
                      <a:r>
                        <a:rPr lang="pt-BR" sz="1600" b="1" dirty="0"/>
                        <a:t>Vitamina A</a:t>
                      </a:r>
                    </a:p>
                  </a:txBody>
                  <a:tcPr marL="91439" marR="91439" marT="45716" marB="45716"/>
                </a:tc>
                <a:tc>
                  <a:txBody>
                    <a:bodyPr/>
                    <a:lstStyle/>
                    <a:p>
                      <a:pPr algn="ctr"/>
                      <a:endParaRPr lang="pt-BR" sz="1600" dirty="0"/>
                    </a:p>
                    <a:p>
                      <a:pPr algn="ctr"/>
                      <a:r>
                        <a:rPr lang="pt-BR" sz="1600" dirty="0"/>
                        <a:t>Retinol</a:t>
                      </a:r>
                    </a:p>
                  </a:txBody>
                  <a:tcPr marL="91439" marR="9143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Legumes,</a:t>
                      </a:r>
                      <a:r>
                        <a:rPr lang="pt-BR" sz="1600" baseline="0" dirty="0"/>
                        <a:t> frutos e vegetais folhosos</a:t>
                      </a:r>
                      <a:endParaRPr lang="pt-BR" sz="1600" dirty="0"/>
                    </a:p>
                  </a:txBody>
                  <a:tcPr marL="91439" marR="9143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Xeroftalmia</a:t>
                      </a:r>
                      <a:r>
                        <a:rPr lang="pt-BR" sz="1600" baseline="0" dirty="0"/>
                        <a:t> (Ressecamento da retina)</a:t>
                      </a:r>
                    </a:p>
                    <a:p>
                      <a:pPr algn="ctr"/>
                      <a:r>
                        <a:rPr lang="pt-BR" sz="1600" baseline="0" dirty="0"/>
                        <a:t>Cegueira noturna</a:t>
                      </a:r>
                      <a:endParaRPr lang="pt-BR" sz="1600" dirty="0"/>
                    </a:p>
                  </a:txBody>
                  <a:tcPr marL="91439" marR="91439" marT="45716" marB="4571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0523">
                <a:tc>
                  <a:txBody>
                    <a:bodyPr/>
                    <a:lstStyle/>
                    <a:p>
                      <a:pPr algn="ctr"/>
                      <a:endParaRPr lang="pt-BR" sz="1600" b="1" dirty="0"/>
                    </a:p>
                    <a:p>
                      <a:pPr algn="ctr"/>
                      <a:endParaRPr lang="pt-BR" sz="1600" b="1" dirty="0"/>
                    </a:p>
                    <a:p>
                      <a:pPr algn="ctr"/>
                      <a:r>
                        <a:rPr lang="pt-BR" sz="1600" b="1" dirty="0"/>
                        <a:t>Vitamina D</a:t>
                      </a:r>
                    </a:p>
                  </a:txBody>
                  <a:tcPr marL="91439" marR="91439" marT="45716" marB="45716"/>
                </a:tc>
                <a:tc>
                  <a:txBody>
                    <a:bodyPr/>
                    <a:lstStyle/>
                    <a:p>
                      <a:pPr algn="ctr"/>
                      <a:endParaRPr lang="pt-BR" sz="1600" dirty="0"/>
                    </a:p>
                    <a:p>
                      <a:pPr algn="ctr"/>
                      <a:endParaRPr lang="pt-BR" sz="1600" dirty="0"/>
                    </a:p>
                    <a:p>
                      <a:pPr algn="ctr"/>
                      <a:r>
                        <a:rPr lang="pt-BR" sz="1600" dirty="0" err="1"/>
                        <a:t>Calciferol</a:t>
                      </a:r>
                      <a:endParaRPr lang="pt-BR" sz="1600" dirty="0"/>
                    </a:p>
                  </a:txBody>
                  <a:tcPr marL="91439" marR="9143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Carnes,</a:t>
                      </a:r>
                      <a:r>
                        <a:rPr lang="pt-BR" sz="1600" baseline="0" dirty="0"/>
                        <a:t> ovos e laticínios</a:t>
                      </a:r>
                    </a:p>
                    <a:p>
                      <a:pPr algn="ctr"/>
                      <a:r>
                        <a:rPr lang="pt-BR" sz="1600" baseline="0" dirty="0"/>
                        <a:t>* Alimentos contém precursor que se transforma em vitamina D quando exposto aos raios ultravioleta</a:t>
                      </a:r>
                      <a:endParaRPr lang="pt-BR" sz="1600" dirty="0"/>
                    </a:p>
                  </a:txBody>
                  <a:tcPr marL="91439" marR="9143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Raquitismo</a:t>
                      </a:r>
                    </a:p>
                  </a:txBody>
                  <a:tcPr marL="91439" marR="91439" marT="45716" marB="4571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590"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/>
                        <a:t>Vitamina E</a:t>
                      </a:r>
                    </a:p>
                  </a:txBody>
                  <a:tcPr marL="91439" marR="9143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Tocoferol</a:t>
                      </a:r>
                    </a:p>
                  </a:txBody>
                  <a:tcPr marL="91439" marR="9143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Carnes, ovos e laticínios</a:t>
                      </a:r>
                    </a:p>
                  </a:txBody>
                  <a:tcPr marL="91439" marR="9143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Esterilidade Masculina</a:t>
                      </a:r>
                    </a:p>
                  </a:txBody>
                  <a:tcPr marL="91439" marR="91439" marT="45716" marB="4571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590"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/>
                        <a:t>Vitamina K</a:t>
                      </a:r>
                    </a:p>
                  </a:txBody>
                  <a:tcPr marL="91439" marR="9143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err="1"/>
                        <a:t>Filoquinona</a:t>
                      </a:r>
                      <a:endParaRPr lang="pt-BR" sz="1600" dirty="0"/>
                    </a:p>
                  </a:txBody>
                  <a:tcPr marL="91439" marR="9143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Vegetais</a:t>
                      </a:r>
                      <a:r>
                        <a:rPr lang="pt-BR" sz="1600" baseline="0" dirty="0"/>
                        <a:t> em geral</a:t>
                      </a:r>
                      <a:endParaRPr lang="pt-BR" sz="1600" dirty="0"/>
                    </a:p>
                  </a:txBody>
                  <a:tcPr marL="91439" marR="91439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Hemorragias</a:t>
                      </a:r>
                    </a:p>
                  </a:txBody>
                  <a:tcPr marL="91439" marR="91439" marT="45716" marB="4571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214313" y="1857375"/>
            <a:ext cx="285750" cy="3492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LipoSSOLÚVEIS</a:t>
            </a:r>
            <a:endParaRPr kumimoji="0" lang="pt-BR" sz="1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28625" y="5500688"/>
            <a:ext cx="84296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Obs.: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As vitaminas: B1, B2, B3, B6, B11, e K são produzidas pela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microbiota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presente no intestino humano.</a:t>
            </a:r>
          </a:p>
        </p:txBody>
      </p:sp>
    </p:spTree>
    <p:extLst>
      <p:ext uri="{BB962C8B-B14F-4D97-AF65-F5344CB8AC3E}">
        <p14:creationId xmlns:p14="http://schemas.microsoft.com/office/powerpoint/2010/main" val="1536213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ítulo 1"/>
          <p:cNvSpPr>
            <a:spLocks noGrp="1"/>
          </p:cNvSpPr>
          <p:nvPr>
            <p:ph type="title"/>
          </p:nvPr>
        </p:nvSpPr>
        <p:spPr>
          <a:xfrm>
            <a:off x="468313" y="908050"/>
            <a:ext cx="8229600" cy="1143000"/>
          </a:xfrm>
        </p:spPr>
        <p:txBody>
          <a:bodyPr/>
          <a:lstStyle/>
          <a:p>
            <a:pPr algn="ctr"/>
            <a:r>
              <a:rPr lang="en-US" sz="6000"/>
              <a:t>Bem vindos ao mundo da</a:t>
            </a:r>
            <a:endParaRPr lang="pt-BR" sz="6000" b="1"/>
          </a:p>
        </p:txBody>
      </p:sp>
      <p:sp>
        <p:nvSpPr>
          <p:cNvPr id="32771" name="Espaço Reservado para Conteúdo 2"/>
          <p:cNvSpPr>
            <a:spLocks noGrp="1"/>
          </p:cNvSpPr>
          <p:nvPr>
            <p:ph idx="1"/>
          </p:nvPr>
        </p:nvSpPr>
        <p:spPr>
          <a:xfrm>
            <a:off x="1671638" y="5664200"/>
            <a:ext cx="8229600" cy="4389438"/>
          </a:xfrm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en-US" sz="4000"/>
              <a:t>Tenham um ótimo dia !!!</a:t>
            </a:r>
            <a:endParaRPr lang="pt-BR" sz="4000"/>
          </a:p>
        </p:txBody>
      </p:sp>
      <p:pic>
        <p:nvPicPr>
          <p:cNvPr id="32772" name="Picture 2" descr="http://www.fucamp.edu.br/wp-content/uploads/2013/01/BIOLOG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287588"/>
            <a:ext cx="403225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BF5BE-A9F4-4C87-9937-456BF55D1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Digestão</a:t>
            </a:r>
            <a:r>
              <a:rPr lang="en-US" dirty="0"/>
              <a:t> - </a:t>
            </a:r>
            <a:r>
              <a:rPr lang="en-US" dirty="0" err="1"/>
              <a:t>Mecânica</a:t>
            </a: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7FEEA-1C72-4649-A3F2-7B80ECD3EB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8434" name="Picture 2" descr="Imagem relacionada">
            <a:extLst>
              <a:ext uri="{FF2B5EF4-FFF2-40B4-BE49-F238E27FC236}">
                <a16:creationId xmlns:a16="http://schemas.microsoft.com/office/drawing/2014/main" id="{E6279FF1-2416-4D7F-A317-3369F05DC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7"/>
          <a:stretch/>
        </p:blipFill>
        <p:spPr bwMode="auto">
          <a:xfrm>
            <a:off x="954077" y="1935163"/>
            <a:ext cx="7235846" cy="466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77794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B07E6-E1D7-411A-B9BA-8918F6634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Digestão</a:t>
            </a:r>
            <a:r>
              <a:rPr lang="en-US" dirty="0"/>
              <a:t> - </a:t>
            </a:r>
            <a:r>
              <a:rPr lang="en-US" dirty="0" err="1"/>
              <a:t>Química</a:t>
            </a: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8FEBB-5004-424D-865C-A85A11100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7414" name="Picture 6" descr="Resultado de imagem para digestÃ£o quimica enzimas">
            <a:extLst>
              <a:ext uri="{FF2B5EF4-FFF2-40B4-BE49-F238E27FC236}">
                <a16:creationId xmlns:a16="http://schemas.microsoft.com/office/drawing/2014/main" id="{2940E2C9-6336-44E0-AED2-54E47A7956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7"/>
          <a:stretch/>
        </p:blipFill>
        <p:spPr bwMode="auto">
          <a:xfrm>
            <a:off x="837304" y="2141550"/>
            <a:ext cx="7469391" cy="450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Resultado de imagem para digestÃ£o mecanica">
            <a:extLst>
              <a:ext uri="{FF2B5EF4-FFF2-40B4-BE49-F238E27FC236}">
                <a16:creationId xmlns:a16="http://schemas.microsoft.com/office/drawing/2014/main" id="{09B3FA6D-395F-47A9-821B-CCA60327D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/>
          <a:stretch/>
        </p:blipFill>
        <p:spPr bwMode="auto">
          <a:xfrm>
            <a:off x="-36512" y="1124744"/>
            <a:ext cx="9180512" cy="5373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9177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 dirty="0" err="1"/>
              <a:t>Necessidades</a:t>
            </a:r>
            <a:r>
              <a:rPr lang="en-US" altLang="pt-BR" dirty="0"/>
              <a:t> </a:t>
            </a:r>
            <a:r>
              <a:rPr lang="en-US" altLang="pt-BR" dirty="0" err="1"/>
              <a:t>Nutricionais</a:t>
            </a:r>
            <a:endParaRPr lang="pt-BR" altLang="pt-BR" dirty="0"/>
          </a:p>
        </p:txBody>
      </p:sp>
      <p:sp>
        <p:nvSpPr>
          <p:cNvPr id="33795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33796" name="Picture 2" descr="http://www.julianagoes.com.br/media/images/7499031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62" y="1844501"/>
            <a:ext cx="496887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 descr="Resultado de imagem para digestÃ£o quimica">
            <a:extLst>
              <a:ext uri="{FF2B5EF4-FFF2-40B4-BE49-F238E27FC236}">
                <a16:creationId xmlns:a16="http://schemas.microsoft.com/office/drawing/2014/main" id="{9D4EEDE0-D4DB-425C-A9CA-6F747E109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59" y="-27383"/>
            <a:ext cx="7825773" cy="6912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6293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theme/theme1.xml><?xml version="1.0" encoding="utf-8"?>
<a:theme xmlns:a="http://schemas.openxmlformats.org/drawingml/2006/main" name="TS101674551">
  <a:themeElements>
    <a:clrScheme name="Fresh">
      <a:dk1>
        <a:srgbClr val="262626"/>
      </a:dk1>
      <a:lt1>
        <a:sysClr val="window" lastClr="FFFFFF"/>
      </a:lt1>
      <a:dk2>
        <a:srgbClr val="595959"/>
      </a:dk2>
      <a:lt2>
        <a:srgbClr val="EEECE1"/>
      </a:lt2>
      <a:accent1>
        <a:srgbClr val="F4891E"/>
      </a:accent1>
      <a:accent2>
        <a:srgbClr val="7BCF27"/>
      </a:accent2>
      <a:accent3>
        <a:srgbClr val="9BBB59"/>
      </a:accent3>
      <a:accent4>
        <a:srgbClr val="00B0F0"/>
      </a:accent4>
      <a:accent5>
        <a:srgbClr val="4BACC6"/>
      </a:accent5>
      <a:accent6>
        <a:srgbClr val="F79646"/>
      </a:accent6>
      <a:hlink>
        <a:srgbClr val="00B0F0"/>
      </a:hlink>
      <a:folHlink>
        <a:srgbClr val="F489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uxo">
  <a:themeElements>
    <a:clrScheme name="Flux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x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x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Fluxo">
  <a:themeElements>
    <a:clrScheme name="Flux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x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x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ux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ux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1638</Words>
  <Application>Microsoft Office PowerPoint</Application>
  <PresentationFormat>Apresentação na tela (4:3)</PresentationFormat>
  <Paragraphs>474</Paragraphs>
  <Slides>61</Slides>
  <Notes>18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61</vt:i4>
      </vt:variant>
    </vt:vector>
  </HeadingPairs>
  <TitlesOfParts>
    <vt:vector size="73" baseType="lpstr">
      <vt:lpstr>Arial</vt:lpstr>
      <vt:lpstr>Calibri</vt:lpstr>
      <vt:lpstr>Constantia</vt:lpstr>
      <vt:lpstr>Courier New</vt:lpstr>
      <vt:lpstr>Georgia</vt:lpstr>
      <vt:lpstr>Tahoma</vt:lpstr>
      <vt:lpstr>Wingdings</vt:lpstr>
      <vt:lpstr>Wingdings 2</vt:lpstr>
      <vt:lpstr>TS101674551</vt:lpstr>
      <vt:lpstr>Fluxo</vt:lpstr>
      <vt:lpstr>Tema do Office</vt:lpstr>
      <vt:lpstr>1_Fluxo</vt:lpstr>
      <vt:lpstr>Revisão - Biologia Anatomofisiologia do Sistema Digestório </vt:lpstr>
      <vt:lpstr>Bioenergética- Ingestão</vt:lpstr>
      <vt:lpstr>Digestão</vt:lpstr>
      <vt:lpstr>Digestão</vt:lpstr>
      <vt:lpstr>Digestão</vt:lpstr>
      <vt:lpstr>Digestão</vt:lpstr>
      <vt:lpstr>Digestão - Mecânica</vt:lpstr>
      <vt:lpstr>Digestão - Química</vt:lpstr>
      <vt:lpstr>Necessidades Nutricionais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Metabolismo de Construção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Sistema Digestório                             Humano</vt:lpstr>
      <vt:lpstr>Boca</vt:lpstr>
      <vt:lpstr>Apresentação do PowerPoint</vt:lpstr>
      <vt:lpstr>Apresentação do PowerPoint</vt:lpstr>
      <vt:lpstr>Apresentação do PowerPoint</vt:lpstr>
      <vt:lpstr>Apresentação do PowerPoint</vt:lpstr>
      <vt:lpstr>Boca</vt:lpstr>
      <vt:lpstr>Estômago</vt:lpstr>
      <vt:lpstr>Estômago</vt:lpstr>
      <vt:lpstr>Apresentação do PowerPoint</vt:lpstr>
      <vt:lpstr>Intestino Delgado</vt:lpstr>
      <vt:lpstr>Intestino Delgado</vt:lpstr>
      <vt:lpstr>Intestino Delgado</vt:lpstr>
      <vt:lpstr>Apresentação do PowerPoint</vt:lpstr>
      <vt:lpstr>Intestino Delgado</vt:lpstr>
      <vt:lpstr>Apresentação do PowerPoint</vt:lpstr>
      <vt:lpstr>Intestino Grosso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Adaptações Sistema Digestório</vt:lpstr>
      <vt:lpstr>Adaptações Sistema Digestório</vt:lpstr>
      <vt:lpstr>Adaptações Sistema Digestório</vt:lpstr>
      <vt:lpstr>Adaptações Sistema Digestório</vt:lpstr>
      <vt:lpstr>Adaptações Sistema Digestório</vt:lpstr>
      <vt:lpstr>Apresentação do PowerPoint</vt:lpstr>
      <vt:lpstr>Adaptações Sistema Digestório</vt:lpstr>
      <vt:lpstr>Apresentação do PowerPoint</vt:lpstr>
      <vt:lpstr>Apresentação do PowerPoint</vt:lpstr>
      <vt:lpstr>Apresentação do PowerPoint</vt:lpstr>
      <vt:lpstr>Bem vindos ao mundo 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Fisiologia de Doenças Metabólicas  Alterations in the spermatic function generated by obesity in rats.</dc:title>
  <dc:creator/>
  <cp:lastModifiedBy/>
  <cp:revision>42</cp:revision>
  <dcterms:created xsi:type="dcterms:W3CDTF">2011-10-17T22:24:22Z</dcterms:created>
  <dcterms:modified xsi:type="dcterms:W3CDTF">2024-06-28T11:53:41Z</dcterms:modified>
  <cp:version/>
</cp:coreProperties>
</file>